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Cousin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ousine-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ousine-italic.fntdata"/><Relationship Id="rId25" Type="http://schemas.openxmlformats.org/officeDocument/2006/relationships/font" Target="fonts/Cousine-bold.fntdata"/><Relationship Id="rId27" Type="http://schemas.openxmlformats.org/officeDocument/2006/relationships/font" Target="fonts/Cousin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7fae5294f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7fae529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a10dbaafd6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a10dbaafd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10dbaafd6_1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10dbaafd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10dbaafd6_1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a10dbaafd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7fae5294fb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7fae5294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a365376cc2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a365376c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365376cc2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a365376cc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a365376cc2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a365376cc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365376cc2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365376cc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a1e9b1cd0c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a1e9b1cd0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a1e9b1cd0c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a1e9b1cd0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a1e9b1cd0c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a1e9b1cd0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10dbaafd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10dbaaf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10dbaafd6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10dbaafd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914400" y="2980864"/>
            <a:ext cx="7212600" cy="11598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3" name="Google Shape;13;p2"/>
          <p:cNvSpPr/>
          <p:nvPr/>
        </p:nvSpPr>
        <p:spPr>
          <a:xfrm rot="5400000">
            <a:off x="4527177" y="744699"/>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4" name="Google Shape;14;p2"/>
          <p:cNvSpPr/>
          <p:nvPr/>
        </p:nvSpPr>
        <p:spPr>
          <a:xfrm rot="10800000">
            <a:off x="660998" y="3645100"/>
            <a:ext cx="1080000" cy="9951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2"/>
          <p:cNvCxnSpPr/>
          <p:nvPr/>
        </p:nvCxnSpPr>
        <p:spPr>
          <a:xfrm>
            <a:off x="8296743" y="2299856"/>
            <a:ext cx="0" cy="2075100"/>
          </a:xfrm>
          <a:prstGeom prst="straightConnector1">
            <a:avLst/>
          </a:prstGeom>
          <a:noFill/>
          <a:ln cap="flat" cmpd="sng" w="9525">
            <a:solidFill>
              <a:srgbClr val="FFFFFF"/>
            </a:solidFill>
            <a:prstDash val="solid"/>
            <a:round/>
            <a:headEnd len="sm" w="sm" type="triangle"/>
            <a:tailEnd len="sm" w="sm" type="triangle"/>
          </a:ln>
        </p:spPr>
      </p:cxnSp>
      <p:sp>
        <p:nvSpPr>
          <p:cNvPr id="16" name="Google Shape;16;p2"/>
          <p:cNvSpPr/>
          <p:nvPr/>
        </p:nvSpPr>
        <p:spPr>
          <a:xfrm rot="-5400000">
            <a:off x="4525702" y="-1293868"/>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17" name="Google Shape;17;p2"/>
          <p:cNvSpPr/>
          <p:nvPr/>
        </p:nvSpPr>
        <p:spPr>
          <a:xfrm>
            <a:off x="7216304" y="1888685"/>
            <a:ext cx="1395000" cy="1285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8" name="Shape 18"/>
        <p:cNvGrpSpPr/>
        <p:nvPr/>
      </p:nvGrpSpPr>
      <p:grpSpPr>
        <a:xfrm>
          <a:off x="0" y="0"/>
          <a:ext cx="0" cy="0"/>
          <a:chOff x="0" y="0"/>
          <a:chExt cx="0" cy="0"/>
        </a:xfrm>
      </p:grpSpPr>
      <p:sp>
        <p:nvSpPr>
          <p:cNvPr id="19" name="Google Shape;19;p3"/>
          <p:cNvSpPr/>
          <p:nvPr/>
        </p:nvSpPr>
        <p:spPr>
          <a:xfrm rot="5400000">
            <a:off x="4527177" y="-550510"/>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20" name="Google Shape;20;p3"/>
          <p:cNvSpPr/>
          <p:nvPr/>
        </p:nvSpPr>
        <p:spPr>
          <a:xfrm rot="-5400000">
            <a:off x="695075" y="986571"/>
            <a:ext cx="995100" cy="1066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3"/>
          <p:cNvCxnSpPr/>
          <p:nvPr/>
        </p:nvCxnSpPr>
        <p:spPr>
          <a:xfrm>
            <a:off x="8365300" y="1345300"/>
            <a:ext cx="0" cy="1696800"/>
          </a:xfrm>
          <a:prstGeom prst="straightConnector1">
            <a:avLst/>
          </a:prstGeom>
          <a:noFill/>
          <a:ln cap="flat" cmpd="sng" w="9525">
            <a:solidFill>
              <a:srgbClr val="FFFFFF"/>
            </a:solidFill>
            <a:prstDash val="solid"/>
            <a:round/>
            <a:headEnd len="sm" w="sm" type="triangle"/>
            <a:tailEnd len="sm" w="sm" type="triangle"/>
          </a:ln>
        </p:spPr>
      </p:cxnSp>
      <p:sp>
        <p:nvSpPr>
          <p:cNvPr id="22" name="Google Shape;22;p3"/>
          <p:cNvSpPr/>
          <p:nvPr/>
        </p:nvSpPr>
        <p:spPr>
          <a:xfrm rot="-5400000">
            <a:off x="4525702" y="-2134011"/>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23" name="Google Shape;23;p3"/>
          <p:cNvSpPr/>
          <p:nvPr/>
        </p:nvSpPr>
        <p:spPr>
          <a:xfrm rot="5400000">
            <a:off x="7048175" y="2866905"/>
            <a:ext cx="1285500" cy="13773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sz="3600"/>
            </a:lvl1pPr>
            <a:lvl2pPr lvl="1" rtl="0">
              <a:spcBef>
                <a:spcPts val="0"/>
              </a:spcBef>
              <a:spcAft>
                <a:spcPts val="0"/>
              </a:spcAft>
              <a:buSzPts val="3600"/>
              <a:buNone/>
              <a:defRPr b="1" sz="3600"/>
            </a:lvl2pPr>
            <a:lvl3pPr lvl="2" rtl="0">
              <a:spcBef>
                <a:spcPts val="0"/>
              </a:spcBef>
              <a:spcAft>
                <a:spcPts val="0"/>
              </a:spcAft>
              <a:buSzPts val="3600"/>
              <a:buNone/>
              <a:defRPr b="1" sz="3600"/>
            </a:lvl3pPr>
            <a:lvl4pPr lvl="3" rtl="0">
              <a:spcBef>
                <a:spcPts val="0"/>
              </a:spcBef>
              <a:spcAft>
                <a:spcPts val="0"/>
              </a:spcAft>
              <a:buSzPts val="3600"/>
              <a:buNone/>
              <a:defRPr b="1" sz="3600"/>
            </a:lvl4pPr>
            <a:lvl5pPr lvl="4" rtl="0">
              <a:spcBef>
                <a:spcPts val="0"/>
              </a:spcBef>
              <a:spcAft>
                <a:spcPts val="0"/>
              </a:spcAft>
              <a:buSzPts val="3600"/>
              <a:buNone/>
              <a:defRPr b="1" sz="3600"/>
            </a:lvl5pPr>
            <a:lvl6pPr lvl="5" rtl="0">
              <a:spcBef>
                <a:spcPts val="0"/>
              </a:spcBef>
              <a:spcAft>
                <a:spcPts val="0"/>
              </a:spcAft>
              <a:buSzPts val="3600"/>
              <a:buNone/>
              <a:defRPr b="1" sz="3600"/>
            </a:lvl6pPr>
            <a:lvl7pPr lvl="6" rtl="0">
              <a:spcBef>
                <a:spcPts val="0"/>
              </a:spcBef>
              <a:spcAft>
                <a:spcPts val="0"/>
              </a:spcAft>
              <a:buSzPts val="3600"/>
              <a:buNone/>
              <a:defRPr b="1" sz="3600"/>
            </a:lvl7pPr>
            <a:lvl8pPr lvl="7" rtl="0">
              <a:spcBef>
                <a:spcPts val="0"/>
              </a:spcBef>
              <a:spcAft>
                <a:spcPts val="0"/>
              </a:spcAft>
              <a:buSzPts val="3600"/>
              <a:buNone/>
              <a:defRPr b="1" sz="3600"/>
            </a:lvl8pPr>
            <a:lvl9pPr lvl="8" rtl="0">
              <a:spcBef>
                <a:spcPts val="0"/>
              </a:spcBef>
              <a:spcAft>
                <a:spcPts val="0"/>
              </a:spcAft>
              <a:buSzPts val="3600"/>
              <a:buNone/>
              <a:defRPr b="1" sz="3600"/>
            </a:lvl9pPr>
          </a:lstStyle>
          <a:p/>
        </p:txBody>
      </p:sp>
      <p:sp>
        <p:nvSpPr>
          <p:cNvPr id="25" name="Google Shape;25;p3"/>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2400"/>
              <a:buNone/>
              <a:defRPr>
                <a:solidFill>
                  <a:srgbClr val="FFFFFF"/>
                </a:solidFill>
              </a:defRPr>
            </a:lvl4pPr>
            <a:lvl5pPr lvl="4" rtl="0" algn="r">
              <a:spcBef>
                <a:spcPts val="0"/>
              </a:spcBef>
              <a:spcAft>
                <a:spcPts val="0"/>
              </a:spcAft>
              <a:buClr>
                <a:srgbClr val="FFFFFF"/>
              </a:buClr>
              <a:buSzPts val="2400"/>
              <a:buNone/>
              <a:defRPr>
                <a:solidFill>
                  <a:srgbClr val="FFFFFF"/>
                </a:solidFill>
              </a:defRPr>
            </a:lvl5pPr>
            <a:lvl6pPr lvl="5" rtl="0" algn="r">
              <a:spcBef>
                <a:spcPts val="0"/>
              </a:spcBef>
              <a:spcAft>
                <a:spcPts val="0"/>
              </a:spcAft>
              <a:buClr>
                <a:srgbClr val="FFFFFF"/>
              </a:buClr>
              <a:buSzPts val="2400"/>
              <a:buNone/>
              <a:defRPr>
                <a:solidFill>
                  <a:srgbClr val="FFFFFF"/>
                </a:solidFill>
              </a:defRPr>
            </a:lvl6pPr>
            <a:lvl7pPr lvl="6" rtl="0" algn="r">
              <a:spcBef>
                <a:spcPts val="0"/>
              </a:spcBef>
              <a:spcAft>
                <a:spcPts val="0"/>
              </a:spcAft>
              <a:buClr>
                <a:srgbClr val="FFFFFF"/>
              </a:buClr>
              <a:buSzPts val="2400"/>
              <a:buNone/>
              <a:defRPr>
                <a:solidFill>
                  <a:srgbClr val="FFFFFF"/>
                </a:solidFill>
              </a:defRPr>
            </a:lvl7pPr>
            <a:lvl8pPr lvl="7" rtl="0" algn="r">
              <a:spcBef>
                <a:spcPts val="0"/>
              </a:spcBef>
              <a:spcAft>
                <a:spcPts val="0"/>
              </a:spcAft>
              <a:buClr>
                <a:srgbClr val="FFFFFF"/>
              </a:buClr>
              <a:buSzPts val="2400"/>
              <a:buNone/>
              <a:defRPr>
                <a:solidFill>
                  <a:srgbClr val="FFFFFF"/>
                </a:solidFill>
              </a:defRPr>
            </a:lvl8pPr>
            <a:lvl9pPr lvl="8" rtl="0" algn="r">
              <a:spcBef>
                <a:spcPts val="0"/>
              </a:spcBef>
              <a:spcAft>
                <a:spcPts val="0"/>
              </a:spcAft>
              <a:buClr>
                <a:srgbClr val="FFFFFF"/>
              </a:buClr>
              <a:buSzPts val="2400"/>
              <a:buNone/>
              <a:defRPr>
                <a:solidFill>
                  <a:srgbClr val="FFFFFF"/>
                </a:solidFill>
              </a:defRPr>
            </a:lvl9pPr>
          </a:lstStyle>
          <a:p/>
        </p:txBody>
      </p:sp>
      <p:sp>
        <p:nvSpPr>
          <p:cNvPr id="26" name="Google Shape;26;p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7" name="Shape 27"/>
        <p:cNvGrpSpPr/>
        <p:nvPr/>
      </p:nvGrpSpPr>
      <p:grpSpPr>
        <a:xfrm>
          <a:off x="0" y="0"/>
          <a:ext cx="0" cy="0"/>
          <a:chOff x="0" y="0"/>
          <a:chExt cx="0" cy="0"/>
        </a:xfrm>
      </p:grpSpPr>
      <p:sp>
        <p:nvSpPr>
          <p:cNvPr id="28" name="Google Shape;28;p4"/>
          <p:cNvSpPr txBox="1"/>
          <p:nvPr>
            <p:ph idx="1" type="body"/>
          </p:nvPr>
        </p:nvSpPr>
        <p:spPr>
          <a:xfrm>
            <a:off x="1413600" y="2466600"/>
            <a:ext cx="6316800" cy="819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b="1" sz="2400"/>
            </a:lvl1pPr>
            <a:lvl2pPr indent="-381000" lvl="1" marL="914400" rtl="0" algn="ctr">
              <a:spcBef>
                <a:spcPts val="0"/>
              </a:spcBef>
              <a:spcAft>
                <a:spcPts val="0"/>
              </a:spcAft>
              <a:buSzPts val="2400"/>
              <a:buChar char="▫"/>
              <a:defRPr b="1"/>
            </a:lvl2pPr>
            <a:lvl3pPr indent="-381000" lvl="2" marL="1371600" rtl="0" algn="ctr">
              <a:spcBef>
                <a:spcPts val="0"/>
              </a:spcBef>
              <a:spcAft>
                <a:spcPts val="0"/>
              </a:spcAft>
              <a:buSzPts val="2400"/>
              <a:buChar char="■"/>
              <a:defRPr b="1"/>
            </a:lvl3pPr>
            <a:lvl4pPr indent="-381000" lvl="3" marL="1828800" rtl="0" algn="ctr">
              <a:spcBef>
                <a:spcPts val="0"/>
              </a:spcBef>
              <a:spcAft>
                <a:spcPts val="0"/>
              </a:spcAft>
              <a:buSzPts val="2400"/>
              <a:buChar char="●"/>
              <a:defRPr b="1" sz="2400"/>
            </a:lvl4pPr>
            <a:lvl5pPr indent="-381000" lvl="4" marL="2286000" rtl="0" algn="ctr">
              <a:spcBef>
                <a:spcPts val="0"/>
              </a:spcBef>
              <a:spcAft>
                <a:spcPts val="0"/>
              </a:spcAft>
              <a:buSzPts val="2400"/>
              <a:buChar char="○"/>
              <a:defRPr b="1" sz="2400"/>
            </a:lvl5pPr>
            <a:lvl6pPr indent="-381000" lvl="5" marL="2743200" rtl="0" algn="ctr">
              <a:spcBef>
                <a:spcPts val="0"/>
              </a:spcBef>
              <a:spcAft>
                <a:spcPts val="0"/>
              </a:spcAft>
              <a:buSzPts val="2400"/>
              <a:buChar char="■"/>
              <a:defRPr b="1" sz="2400"/>
            </a:lvl6pPr>
            <a:lvl7pPr indent="-381000" lvl="6" marL="3200400" rtl="0" algn="ctr">
              <a:spcBef>
                <a:spcPts val="0"/>
              </a:spcBef>
              <a:spcAft>
                <a:spcPts val="0"/>
              </a:spcAft>
              <a:buSzPts val="2400"/>
              <a:buChar char="●"/>
              <a:defRPr b="1" sz="2400"/>
            </a:lvl7pPr>
            <a:lvl8pPr indent="-381000" lvl="7" marL="3657600" rtl="0" algn="ctr">
              <a:spcBef>
                <a:spcPts val="0"/>
              </a:spcBef>
              <a:spcAft>
                <a:spcPts val="0"/>
              </a:spcAft>
              <a:buSzPts val="2400"/>
              <a:buChar char="○"/>
              <a:defRPr b="1" sz="2400"/>
            </a:lvl8pPr>
            <a:lvl9pPr indent="-381000" lvl="8" marL="4114800" algn="ctr">
              <a:spcBef>
                <a:spcPts val="0"/>
              </a:spcBef>
              <a:spcAft>
                <a:spcPts val="0"/>
              </a:spcAft>
              <a:buSzPts val="2400"/>
              <a:buChar char="■"/>
              <a:defRPr b="1" sz="2400"/>
            </a:lvl9pPr>
          </a:lstStyle>
          <a:p/>
        </p:txBody>
      </p:sp>
      <p:grpSp>
        <p:nvGrpSpPr>
          <p:cNvPr id="29" name="Google Shape;29;p4"/>
          <p:cNvGrpSpPr/>
          <p:nvPr/>
        </p:nvGrpSpPr>
        <p:grpSpPr>
          <a:xfrm>
            <a:off x="3954441" y="1078293"/>
            <a:ext cx="1212106" cy="1158543"/>
            <a:chOff x="3754950" y="1132925"/>
            <a:chExt cx="1580939" cy="1544725"/>
          </a:xfrm>
        </p:grpSpPr>
        <p:sp>
          <p:nvSpPr>
            <p:cNvPr id="30" name="Google Shape;30;p4"/>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4"/>
            <p:cNvCxnSpPr>
              <a:endCxn id="30" idx="1"/>
            </p:cNvCxnSpPr>
            <p:nvPr/>
          </p:nvCxnSpPr>
          <p:spPr>
            <a:xfrm>
              <a:off x="3890221" y="1267893"/>
              <a:ext cx="211800" cy="212100"/>
            </a:xfrm>
            <a:prstGeom prst="straightConnector1">
              <a:avLst/>
            </a:prstGeom>
            <a:noFill/>
            <a:ln cap="flat" cmpd="sng" w="9525">
              <a:solidFill>
                <a:srgbClr val="FFFFFF"/>
              </a:solidFill>
              <a:prstDash val="dash"/>
              <a:round/>
              <a:headEnd len="med" w="med" type="none"/>
              <a:tailEnd len="med" w="med" type="none"/>
            </a:ln>
          </p:spPr>
        </p:cxnSp>
        <p:cxnSp>
          <p:nvCxnSpPr>
            <p:cNvPr id="33" name="Google Shape;33;p4"/>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34" name="Google Shape;34;p4"/>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35" name="Google Shape;35;p4"/>
            <p:cNvCxnSpPr>
              <a:stCxn id="30" idx="5"/>
            </p:cNvCxnSpPr>
            <p:nvPr/>
          </p:nvCxnSpPr>
          <p:spPr>
            <a:xfrm>
              <a:off x="5041979" y="2419950"/>
              <a:ext cx="253800" cy="257700"/>
            </a:xfrm>
            <a:prstGeom prst="straightConnector1">
              <a:avLst/>
            </a:prstGeom>
            <a:noFill/>
            <a:ln cap="flat" cmpd="sng" w="9525">
              <a:solidFill>
                <a:srgbClr val="FFFFFF"/>
              </a:solidFill>
              <a:prstDash val="dash"/>
              <a:round/>
              <a:headEnd len="med" w="med" type="none"/>
              <a:tailEnd len="med" w="med" type="none"/>
            </a:ln>
          </p:spPr>
        </p:cxnSp>
        <p:cxnSp>
          <p:nvCxnSpPr>
            <p:cNvPr id="36" name="Google Shape;36;p4"/>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
        <p:nvSpPr>
          <p:cNvPr id="37" name="Google Shape;37;p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8" name="Shape 38"/>
        <p:cNvGrpSpPr/>
        <p:nvPr/>
      </p:nvGrpSpPr>
      <p:grpSpPr>
        <a:xfrm>
          <a:off x="0" y="0"/>
          <a:ext cx="0" cy="0"/>
          <a:chOff x="0" y="0"/>
          <a:chExt cx="0" cy="0"/>
        </a:xfrm>
      </p:grpSpPr>
      <p:sp>
        <p:nvSpPr>
          <p:cNvPr id="39" name="Google Shape;39;p5"/>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0" name="Google Shape;40;p5"/>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2" name="Shape 42"/>
        <p:cNvGrpSpPr/>
        <p:nvPr/>
      </p:nvGrpSpPr>
      <p:grpSpPr>
        <a:xfrm>
          <a:off x="0" y="0"/>
          <a:ext cx="0" cy="0"/>
          <a:chOff x="0" y="0"/>
          <a:chExt cx="0" cy="0"/>
        </a:xfrm>
      </p:grpSpPr>
      <p:sp>
        <p:nvSpPr>
          <p:cNvPr id="43" name="Google Shape;43;p6"/>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4" name="Google Shape;44;p6"/>
          <p:cNvSpPr txBox="1"/>
          <p:nvPr>
            <p:ph idx="1" type="body"/>
          </p:nvPr>
        </p:nvSpPr>
        <p:spPr>
          <a:xfrm>
            <a:off x="420778" y="1239803"/>
            <a:ext cx="3994500" cy="372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5" name="Google Shape;45;p6"/>
          <p:cNvSpPr txBox="1"/>
          <p:nvPr>
            <p:ph idx="2" type="body"/>
          </p:nvPr>
        </p:nvSpPr>
        <p:spPr>
          <a:xfrm>
            <a:off x="4731381" y="1239803"/>
            <a:ext cx="3994500" cy="372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6" name="Google Shape;46;p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7" name="Shape 47"/>
        <p:cNvGrpSpPr/>
        <p:nvPr/>
      </p:nvGrpSpPr>
      <p:grpSpPr>
        <a:xfrm>
          <a:off x="0" y="0"/>
          <a:ext cx="0" cy="0"/>
          <a:chOff x="0" y="0"/>
          <a:chExt cx="0" cy="0"/>
        </a:xfrm>
      </p:grpSpPr>
      <p:sp>
        <p:nvSpPr>
          <p:cNvPr id="48" name="Google Shape;48;p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9" name="Google Shape;49;p7"/>
          <p:cNvSpPr txBox="1"/>
          <p:nvPr>
            <p:ph idx="1" type="body"/>
          </p:nvPr>
        </p:nvSpPr>
        <p:spPr>
          <a:xfrm>
            <a:off x="457200"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0" name="Google Shape;50;p7"/>
          <p:cNvSpPr txBox="1"/>
          <p:nvPr>
            <p:ph idx="2" type="body"/>
          </p:nvPr>
        </p:nvSpPr>
        <p:spPr>
          <a:xfrm>
            <a:off x="3223964"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1" name="Google Shape;51;p7"/>
          <p:cNvSpPr txBox="1"/>
          <p:nvPr>
            <p:ph idx="3" type="body"/>
          </p:nvPr>
        </p:nvSpPr>
        <p:spPr>
          <a:xfrm>
            <a:off x="5990727"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2" name="Google Shape;52;p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5" name="Google Shape;55;p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58" name="Google Shape;58;p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p:txBody>
      </p:sp>
      <p:sp>
        <p:nvSpPr>
          <p:cNvPr id="9" name="Google Shape;9;p1"/>
          <p:cNvSpPr txBox="1"/>
          <p:nvPr>
            <p:ph idx="1" type="body"/>
          </p:nvPr>
        </p:nvSpPr>
        <p:spPr>
          <a:xfrm>
            <a:off x="457200" y="1125000"/>
            <a:ext cx="8229600" cy="36390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indent="-381000" lvl="1" marL="9144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indent="-381000" lvl="2" marL="13716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indent="-381000" lvl="3" marL="18288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indent="-381000" lvl="4" marL="2286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indent="-381000" lvl="5" marL="27432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indent="-381000" lvl="6" marL="32004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indent="-381000" lvl="7" marL="36576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indent="-381000" lvl="8" marL="41148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p:txBody>
      </p:sp>
      <p:sp>
        <p:nvSpPr>
          <p:cNvPr id="10" name="Google Shape;10;p1"/>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mc:AlternateContent>
    <mc:Choice Requires="p14">
      <p:transition spd="slow" p14:dur="13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s://www.smallbizgenius.net/by-the-numbers/crowdfunding-stats/" TargetMode="External"/><Relationship Id="rId4" Type="http://schemas.openxmlformats.org/officeDocument/2006/relationships/hyperlink" Target="https://www.smallbizgenius.net/by-the-numbers/crowdfunding-stats/" TargetMode="External"/><Relationship Id="rId10" Type="http://schemas.openxmlformats.org/officeDocument/2006/relationships/hyperlink" Target="https://www.appstudio.ca/blog/successful-fintech-startup-ideas/#Crowdfunding_Applications" TargetMode="External"/><Relationship Id="rId9" Type="http://schemas.openxmlformats.org/officeDocument/2006/relationships/hyperlink" Target="https://www.centralbank.ie/consumer-hub/explainers/what-is-fintech-and-how-is-it-changing-financial-products" TargetMode="External"/><Relationship Id="rId5" Type="http://schemas.openxmlformats.org/officeDocument/2006/relationships/hyperlink" Target="https://www.ideaplotting.com/tips-successful-crowdfunding-campaign/" TargetMode="External"/><Relationship Id="rId6" Type="http://schemas.openxmlformats.org/officeDocument/2006/relationships/hyperlink" Target="https://morningconsult.com/2022/10/11/college-affordability-student-loans-survey-data/" TargetMode="External"/><Relationship Id="rId7" Type="http://schemas.openxmlformats.org/officeDocument/2006/relationships/hyperlink" Target="https://www.gradehacker.com/blog/the-importance-of-higher-education/" TargetMode="External"/><Relationship Id="rId8" Type="http://schemas.openxmlformats.org/officeDocument/2006/relationships/hyperlink" Target="https://www.mymoneysouq.com/financial-blog/what-is-crowdfunding-investm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4.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1"/>
          <p:cNvSpPr txBox="1"/>
          <p:nvPr>
            <p:ph type="ctrTitle"/>
          </p:nvPr>
        </p:nvSpPr>
        <p:spPr>
          <a:xfrm>
            <a:off x="914400" y="2676064"/>
            <a:ext cx="721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GREATER ACCESS TO </a:t>
            </a:r>
            <a:r>
              <a:rPr lang="en">
                <a:solidFill>
                  <a:srgbClr val="FFD966"/>
                </a:solidFill>
              </a:rPr>
              <a:t>AFFORDABLE </a:t>
            </a:r>
            <a:r>
              <a:rPr lang="en"/>
              <a:t>EDUCATION THROUGH FINANCE</a:t>
            </a:r>
            <a:endParaRPr/>
          </a:p>
        </p:txBody>
      </p:sp>
      <p:sp>
        <p:nvSpPr>
          <p:cNvPr id="66" name="Google Shape;66;p11"/>
          <p:cNvSpPr txBox="1"/>
          <p:nvPr>
            <p:ph idx="4294967295" type="title"/>
          </p:nvPr>
        </p:nvSpPr>
        <p:spPr>
          <a:xfrm>
            <a:off x="1021001" y="3835875"/>
            <a:ext cx="71061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Andrea Santiago, Akshitha Singathi, Raymond Otoadese, Noelia Vazquez</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FEATURES</a:t>
            </a:r>
            <a:endParaRPr/>
          </a:p>
        </p:txBody>
      </p:sp>
      <p:sp>
        <p:nvSpPr>
          <p:cNvPr id="147" name="Google Shape;147;p20"/>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48" name="Google Shape;148;p2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04330" y="3414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a:t>
            </a:r>
            <a:endParaRPr/>
          </a:p>
        </p:txBody>
      </p:sp>
      <p:sp>
        <p:nvSpPr>
          <p:cNvPr id="154" name="Google Shape;154;p21"/>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1"/>
          <p:cNvPicPr preferRelativeResize="0"/>
          <p:nvPr/>
        </p:nvPicPr>
        <p:blipFill>
          <a:blip r:embed="rId3">
            <a:alphaModFix/>
          </a:blip>
          <a:stretch>
            <a:fillRect/>
          </a:stretch>
        </p:blipFill>
        <p:spPr>
          <a:xfrm>
            <a:off x="2430063" y="754827"/>
            <a:ext cx="4283874" cy="9443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2"/>
          <p:cNvPicPr preferRelativeResize="0"/>
          <p:nvPr/>
        </p:nvPicPr>
        <p:blipFill rotWithShape="1">
          <a:blip r:embed="rId3">
            <a:alphaModFix/>
          </a:blip>
          <a:srcRect b="0" l="0" r="0" t="46469"/>
          <a:stretch/>
        </p:blipFill>
        <p:spPr>
          <a:xfrm>
            <a:off x="2670597" y="162075"/>
            <a:ext cx="4043329" cy="477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404330" y="3414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a:t>
            </a:r>
            <a:endParaRPr/>
          </a:p>
        </p:txBody>
      </p:sp>
      <p:sp>
        <p:nvSpPr>
          <p:cNvPr id="167" name="Google Shape;167;p2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3"/>
          <p:cNvPicPr preferRelativeResize="0"/>
          <p:nvPr/>
        </p:nvPicPr>
        <p:blipFill>
          <a:blip r:embed="rId3">
            <a:alphaModFix/>
          </a:blip>
          <a:stretch>
            <a:fillRect/>
          </a:stretch>
        </p:blipFill>
        <p:spPr>
          <a:xfrm>
            <a:off x="887523" y="849607"/>
            <a:ext cx="3403890" cy="4083871"/>
          </a:xfrm>
          <a:prstGeom prst="rect">
            <a:avLst/>
          </a:prstGeom>
          <a:noFill/>
          <a:ln>
            <a:noFill/>
          </a:ln>
        </p:spPr>
      </p:pic>
      <p:pic>
        <p:nvPicPr>
          <p:cNvPr id="169" name="Google Shape;169;p23"/>
          <p:cNvPicPr preferRelativeResize="0"/>
          <p:nvPr/>
        </p:nvPicPr>
        <p:blipFill>
          <a:blip r:embed="rId4">
            <a:alphaModFix/>
          </a:blip>
          <a:stretch>
            <a:fillRect/>
          </a:stretch>
        </p:blipFill>
        <p:spPr>
          <a:xfrm>
            <a:off x="4773276" y="849612"/>
            <a:ext cx="3355847" cy="402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DONATIONS WORK</a:t>
            </a:r>
            <a:endParaRPr/>
          </a:p>
        </p:txBody>
      </p:sp>
      <p:sp>
        <p:nvSpPr>
          <p:cNvPr id="175" name="Google Shape;175;p24"/>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76" name="Google Shape;176;p2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25"/>
          <p:cNvSpPr txBox="1"/>
          <p:nvPr/>
        </p:nvSpPr>
        <p:spPr>
          <a:xfrm>
            <a:off x="164425" y="696600"/>
            <a:ext cx="5171100" cy="438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23850" lvl="0" marL="457200" marR="0" rtl="0" algn="l">
              <a:lnSpc>
                <a:spcPct val="115000"/>
              </a:lnSpc>
              <a:spcBef>
                <a:spcPts val="0"/>
              </a:spcBef>
              <a:spcAft>
                <a:spcPts val="0"/>
              </a:spcAft>
              <a:buClr>
                <a:schemeClr val="lt1"/>
              </a:buClr>
              <a:buSzPts val="1500"/>
              <a:buFont typeface="Cousine"/>
              <a:buChar char="●"/>
            </a:pPr>
            <a:r>
              <a:rPr lang="en" sz="1500">
                <a:solidFill>
                  <a:schemeClr val="lt1"/>
                </a:solidFill>
                <a:latin typeface="Cousine"/>
                <a:ea typeface="Cousine"/>
                <a:cs typeface="Cousine"/>
                <a:sym typeface="Cousine"/>
              </a:rPr>
              <a:t>Companies that invest in the education of the youth still get rewarded due to the fact because a greated educated population means they will have a larger pool of skilled professionals to hire.</a:t>
            </a:r>
            <a:endParaRPr sz="1500">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t/>
            </a:r>
            <a:endParaRPr sz="1500">
              <a:solidFill>
                <a:schemeClr val="lt1"/>
              </a:solidFill>
              <a:latin typeface="Cousine"/>
              <a:ea typeface="Cousine"/>
              <a:cs typeface="Cousine"/>
              <a:sym typeface="Cousine"/>
            </a:endParaRPr>
          </a:p>
          <a:p>
            <a:pPr indent="-323850" lvl="0" marL="457200" marR="0" rtl="0" algn="l">
              <a:lnSpc>
                <a:spcPct val="115000"/>
              </a:lnSpc>
              <a:spcBef>
                <a:spcPts val="1000"/>
              </a:spcBef>
              <a:spcAft>
                <a:spcPts val="1000"/>
              </a:spcAft>
              <a:buClr>
                <a:schemeClr val="lt1"/>
              </a:buClr>
              <a:buSzPts val="1500"/>
              <a:buFont typeface="Cousine"/>
              <a:buChar char="●"/>
            </a:pPr>
            <a:r>
              <a:rPr lang="en" sz="1500">
                <a:solidFill>
                  <a:schemeClr val="lt1"/>
                </a:solidFill>
                <a:latin typeface="Cousine"/>
                <a:ea typeface="Cousine"/>
                <a:cs typeface="Cousine"/>
                <a:sym typeface="Cousine"/>
              </a:rPr>
              <a:t>Companies will also benefit from being able to write of their investments in </a:t>
            </a:r>
            <a:r>
              <a:rPr lang="en" sz="1500">
                <a:solidFill>
                  <a:schemeClr val="lt1"/>
                </a:solidFill>
                <a:latin typeface="Cousine"/>
                <a:ea typeface="Cousine"/>
                <a:cs typeface="Cousine"/>
                <a:sym typeface="Cousine"/>
              </a:rPr>
              <a:t>education and the app as a donation which can be used for tax write offs which will save the company money in the long run. And will look good for the company on the public relations side.</a:t>
            </a:r>
            <a:endParaRPr sz="1500">
              <a:solidFill>
                <a:schemeClr val="lt1"/>
              </a:solidFill>
              <a:latin typeface="Cousine"/>
              <a:ea typeface="Cousine"/>
              <a:cs typeface="Cousine"/>
              <a:sym typeface="Cousine"/>
            </a:endParaRPr>
          </a:p>
        </p:txBody>
      </p:sp>
      <p:sp>
        <p:nvSpPr>
          <p:cNvPr id="183" name="Google Shape;183;p25"/>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184" name="Google Shape;184;p25"/>
          <p:cNvSpPr txBox="1"/>
          <p:nvPr/>
        </p:nvSpPr>
        <p:spPr>
          <a:xfrm>
            <a:off x="301750" y="142500"/>
            <a:ext cx="86274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lt1"/>
                </a:solidFill>
                <a:latin typeface="Cousine"/>
                <a:ea typeface="Cousine"/>
                <a:cs typeface="Cousine"/>
                <a:sym typeface="Cousine"/>
              </a:rPr>
              <a:t>Rewards Of Education Through Finance for the companies </a:t>
            </a:r>
            <a:endParaRPr>
              <a:latin typeface="Cousine"/>
              <a:ea typeface="Cousine"/>
              <a:cs typeface="Cousine"/>
              <a:sym typeface="Cousine"/>
            </a:endParaRPr>
          </a:p>
        </p:txBody>
      </p:sp>
      <p:sp>
        <p:nvSpPr>
          <p:cNvPr id="185" name="Google Shape;185;p25"/>
          <p:cNvSpPr txBox="1"/>
          <p:nvPr/>
        </p:nvSpPr>
        <p:spPr>
          <a:xfrm>
            <a:off x="8424750" y="2540900"/>
            <a:ext cx="559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ousine"/>
                <a:ea typeface="Cousine"/>
                <a:cs typeface="Cousine"/>
                <a:sym typeface="Cousine"/>
              </a:rPr>
              <a:t>[2]</a:t>
            </a:r>
            <a:endParaRPr sz="900">
              <a:latin typeface="Cousine"/>
              <a:ea typeface="Cousine"/>
              <a:cs typeface="Cousine"/>
              <a:sym typeface="Cousine"/>
            </a:endParaRPr>
          </a:p>
        </p:txBody>
      </p:sp>
      <p:sp>
        <p:nvSpPr>
          <p:cNvPr id="186" name="Google Shape;186;p25"/>
          <p:cNvSpPr txBox="1"/>
          <p:nvPr/>
        </p:nvSpPr>
        <p:spPr>
          <a:xfrm>
            <a:off x="8424750" y="4641575"/>
            <a:ext cx="115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ousine"/>
                <a:ea typeface="Cousine"/>
                <a:cs typeface="Cousine"/>
                <a:sym typeface="Cousine"/>
              </a:rPr>
              <a:t>[3]</a:t>
            </a:r>
            <a:endParaRPr sz="900">
              <a:latin typeface="Cousine"/>
              <a:ea typeface="Cousine"/>
              <a:cs typeface="Cousine"/>
              <a:sym typeface="Cousine"/>
            </a:endParaRPr>
          </a:p>
        </p:txBody>
      </p:sp>
      <p:pic>
        <p:nvPicPr>
          <p:cNvPr id="187" name="Google Shape;187;p25"/>
          <p:cNvPicPr preferRelativeResize="0"/>
          <p:nvPr/>
        </p:nvPicPr>
        <p:blipFill>
          <a:blip r:embed="rId3">
            <a:alphaModFix/>
          </a:blip>
          <a:stretch>
            <a:fillRect/>
          </a:stretch>
        </p:blipFill>
        <p:spPr>
          <a:xfrm>
            <a:off x="5421625" y="635100"/>
            <a:ext cx="3562625" cy="2003975"/>
          </a:xfrm>
          <a:prstGeom prst="rect">
            <a:avLst/>
          </a:prstGeom>
          <a:noFill/>
          <a:ln>
            <a:noFill/>
          </a:ln>
        </p:spPr>
      </p:pic>
      <p:pic>
        <p:nvPicPr>
          <p:cNvPr id="188" name="Google Shape;188;p25"/>
          <p:cNvPicPr preferRelativeResize="0"/>
          <p:nvPr/>
        </p:nvPicPr>
        <p:blipFill>
          <a:blip r:embed="rId4">
            <a:alphaModFix/>
          </a:blip>
          <a:stretch>
            <a:fillRect/>
          </a:stretch>
        </p:blipFill>
        <p:spPr>
          <a:xfrm>
            <a:off x="5928800" y="2864000"/>
            <a:ext cx="2784425" cy="18572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6"/>
          <p:cNvSpPr txBox="1"/>
          <p:nvPr/>
        </p:nvSpPr>
        <p:spPr>
          <a:xfrm>
            <a:off x="164425" y="696600"/>
            <a:ext cx="5171100" cy="350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Font typeface="Cousine"/>
              <a:buChar char="●"/>
            </a:pPr>
            <a:r>
              <a:rPr lang="en">
                <a:solidFill>
                  <a:schemeClr val="lt1"/>
                </a:solidFill>
                <a:latin typeface="Cousine"/>
                <a:ea typeface="Cousine"/>
                <a:cs typeface="Cousine"/>
                <a:sym typeface="Cousine"/>
              </a:rPr>
              <a:t>The students can benefit by multiple means one is the investment made by the companies directly helps students reduce certain financial obligations &amp; burdens</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t/>
            </a:r>
            <a:endParaRPr>
              <a:solidFill>
                <a:schemeClr val="lt1"/>
              </a:solidFill>
              <a:latin typeface="Cousine"/>
              <a:ea typeface="Cousine"/>
              <a:cs typeface="Cousine"/>
              <a:sym typeface="Cousine"/>
            </a:endParaRPr>
          </a:p>
          <a:p>
            <a:pPr indent="-317500" lvl="0" marL="457200" marR="0" rtl="0" algn="l">
              <a:lnSpc>
                <a:spcPct val="115000"/>
              </a:lnSpc>
              <a:spcBef>
                <a:spcPts val="1000"/>
              </a:spcBef>
              <a:spcAft>
                <a:spcPts val="0"/>
              </a:spcAft>
              <a:buClr>
                <a:schemeClr val="lt1"/>
              </a:buClr>
              <a:buSzPts val="1400"/>
              <a:buFont typeface="Cousine"/>
              <a:buChar char="●"/>
            </a:pPr>
            <a:r>
              <a:rPr lang="en">
                <a:solidFill>
                  <a:schemeClr val="lt1"/>
                </a:solidFill>
                <a:latin typeface="Cousine"/>
                <a:ea typeface="Cousine"/>
                <a:cs typeface="Cousine"/>
                <a:sym typeface="Cousine"/>
              </a:rPr>
              <a:t>The student will also be more open looking into these companies for opportunities after completing their education. This is a benefit for the students because they will have a wider eye for companies</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1000"/>
              </a:spcAft>
              <a:buNone/>
            </a:pPr>
            <a:r>
              <a:t/>
            </a:r>
            <a:endParaRPr sz="1100">
              <a:solidFill>
                <a:schemeClr val="dk1"/>
              </a:solidFill>
              <a:latin typeface="Cousine"/>
              <a:ea typeface="Cousine"/>
              <a:cs typeface="Cousine"/>
              <a:sym typeface="Cousine"/>
            </a:endParaRPr>
          </a:p>
        </p:txBody>
      </p:sp>
      <p:sp>
        <p:nvSpPr>
          <p:cNvPr id="195" name="Google Shape;195;p26"/>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196" name="Google Shape;196;p26"/>
          <p:cNvSpPr txBox="1"/>
          <p:nvPr/>
        </p:nvSpPr>
        <p:spPr>
          <a:xfrm>
            <a:off x="301750" y="142500"/>
            <a:ext cx="79005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chemeClr val="lt1"/>
                </a:solidFill>
                <a:latin typeface="Cousine"/>
                <a:ea typeface="Cousine"/>
                <a:cs typeface="Cousine"/>
                <a:sym typeface="Cousine"/>
              </a:rPr>
              <a:t>How the students can benefit from finance</a:t>
            </a:r>
            <a:endParaRPr>
              <a:latin typeface="Cousine"/>
              <a:ea typeface="Cousine"/>
              <a:cs typeface="Cousine"/>
              <a:sym typeface="Cousine"/>
            </a:endParaRPr>
          </a:p>
        </p:txBody>
      </p:sp>
      <p:pic>
        <p:nvPicPr>
          <p:cNvPr id="197" name="Google Shape;197;p26"/>
          <p:cNvPicPr preferRelativeResize="0"/>
          <p:nvPr/>
        </p:nvPicPr>
        <p:blipFill>
          <a:blip r:embed="rId3">
            <a:alphaModFix/>
          </a:blip>
          <a:stretch>
            <a:fillRect/>
          </a:stretch>
        </p:blipFill>
        <p:spPr>
          <a:xfrm>
            <a:off x="5738725" y="787500"/>
            <a:ext cx="2784425" cy="1855316"/>
          </a:xfrm>
          <a:prstGeom prst="rect">
            <a:avLst/>
          </a:prstGeom>
          <a:noFill/>
          <a:ln>
            <a:noFill/>
          </a:ln>
        </p:spPr>
      </p:pic>
      <p:pic>
        <p:nvPicPr>
          <p:cNvPr id="198" name="Google Shape;198;p26"/>
          <p:cNvPicPr preferRelativeResize="0"/>
          <p:nvPr/>
        </p:nvPicPr>
        <p:blipFill>
          <a:blip r:embed="rId4">
            <a:alphaModFix/>
          </a:blip>
          <a:stretch>
            <a:fillRect/>
          </a:stretch>
        </p:blipFill>
        <p:spPr>
          <a:xfrm>
            <a:off x="5721100" y="2810675"/>
            <a:ext cx="3112052" cy="1750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7"/>
          <p:cNvSpPr txBox="1"/>
          <p:nvPr/>
        </p:nvSpPr>
        <p:spPr>
          <a:xfrm>
            <a:off x="164425" y="696600"/>
            <a:ext cx="5171100" cy="4004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Font typeface="Cousine"/>
              <a:buChar char="●"/>
            </a:pPr>
            <a:r>
              <a:rPr lang="en">
                <a:solidFill>
                  <a:schemeClr val="lt1"/>
                </a:solidFill>
                <a:latin typeface="Cousine"/>
                <a:ea typeface="Cousine"/>
                <a:cs typeface="Cousine"/>
                <a:sym typeface="Cousine"/>
              </a:rPr>
              <a:t>Society benefits from more trained and college educated professionals. Since student can receive funding from organizations and companies they are more likely to complete their studies.</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t/>
            </a:r>
            <a:endParaRPr>
              <a:solidFill>
                <a:schemeClr val="lt1"/>
              </a:solidFill>
              <a:latin typeface="Cousine"/>
              <a:ea typeface="Cousine"/>
              <a:cs typeface="Cousine"/>
              <a:sym typeface="Cousine"/>
            </a:endParaRPr>
          </a:p>
          <a:p>
            <a:pPr indent="-317500" lvl="0" marL="457200" marR="0" rtl="0" algn="l">
              <a:lnSpc>
                <a:spcPct val="115000"/>
              </a:lnSpc>
              <a:spcBef>
                <a:spcPts val="1000"/>
              </a:spcBef>
              <a:spcAft>
                <a:spcPts val="0"/>
              </a:spcAft>
              <a:buClr>
                <a:schemeClr val="lt1"/>
              </a:buClr>
              <a:buSzPts val="1400"/>
              <a:buFont typeface="Cousine"/>
              <a:buChar char="●"/>
            </a:pPr>
            <a:r>
              <a:rPr lang="en">
                <a:solidFill>
                  <a:schemeClr val="lt1"/>
                </a:solidFill>
                <a:latin typeface="Cousine"/>
                <a:ea typeface="Cousine"/>
                <a:cs typeface="Cousine"/>
                <a:sym typeface="Cousine"/>
              </a:rPr>
              <a:t>Statistics show that 38% of students dropped out due to </a:t>
            </a:r>
            <a:r>
              <a:rPr lang="en">
                <a:solidFill>
                  <a:schemeClr val="lt1"/>
                </a:solidFill>
                <a:latin typeface="Cousine"/>
                <a:ea typeface="Cousine"/>
                <a:cs typeface="Cousine"/>
                <a:sym typeface="Cousine"/>
              </a:rPr>
              <a:t>financial</a:t>
            </a:r>
            <a:r>
              <a:rPr lang="en">
                <a:solidFill>
                  <a:schemeClr val="lt1"/>
                </a:solidFill>
                <a:latin typeface="Cousine"/>
                <a:ea typeface="Cousine"/>
                <a:cs typeface="Cousine"/>
                <a:sym typeface="Cousine"/>
              </a:rPr>
              <a:t> hardship.</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t/>
            </a:r>
            <a:endParaRPr>
              <a:solidFill>
                <a:schemeClr val="lt1"/>
              </a:solidFill>
              <a:latin typeface="Cousine"/>
              <a:ea typeface="Cousine"/>
              <a:cs typeface="Cousine"/>
              <a:sym typeface="Cousine"/>
            </a:endParaRPr>
          </a:p>
          <a:p>
            <a:pPr indent="-317500" lvl="0" marL="457200" marR="0" rtl="0" algn="l">
              <a:lnSpc>
                <a:spcPct val="115000"/>
              </a:lnSpc>
              <a:spcBef>
                <a:spcPts val="1000"/>
              </a:spcBef>
              <a:spcAft>
                <a:spcPts val="0"/>
              </a:spcAft>
              <a:buClr>
                <a:schemeClr val="lt1"/>
              </a:buClr>
              <a:buSzPts val="1400"/>
              <a:buFont typeface="Cousine"/>
              <a:buChar char="●"/>
            </a:pPr>
            <a:r>
              <a:rPr lang="en">
                <a:solidFill>
                  <a:schemeClr val="lt1"/>
                </a:solidFill>
                <a:latin typeface="Cousine"/>
                <a:ea typeface="Cousine"/>
                <a:cs typeface="Cousine"/>
                <a:sym typeface="Cousine"/>
              </a:rPr>
              <a:t>Those students who finish due to help from bigger organizations are also more likely to donate more in the long run.</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1000"/>
              </a:spcAft>
              <a:buNone/>
            </a:pPr>
            <a:r>
              <a:t/>
            </a:r>
            <a:endParaRPr sz="1100">
              <a:solidFill>
                <a:schemeClr val="dk1"/>
              </a:solidFill>
              <a:latin typeface="Cousine"/>
              <a:ea typeface="Cousine"/>
              <a:cs typeface="Cousine"/>
              <a:sym typeface="Cousine"/>
            </a:endParaRPr>
          </a:p>
        </p:txBody>
      </p:sp>
      <p:sp>
        <p:nvSpPr>
          <p:cNvPr id="205" name="Google Shape;205;p27"/>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206" name="Google Shape;206;p27"/>
          <p:cNvSpPr txBox="1"/>
          <p:nvPr/>
        </p:nvSpPr>
        <p:spPr>
          <a:xfrm>
            <a:off x="301750" y="142500"/>
            <a:ext cx="79005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lt1"/>
                </a:solidFill>
                <a:latin typeface="Cousine"/>
                <a:ea typeface="Cousine"/>
                <a:cs typeface="Cousine"/>
                <a:sym typeface="Cousine"/>
              </a:rPr>
              <a:t>How Society benefits!</a:t>
            </a:r>
            <a:endParaRPr>
              <a:latin typeface="Cousine"/>
              <a:ea typeface="Cousine"/>
              <a:cs typeface="Cousine"/>
              <a:sym typeface="Cousine"/>
            </a:endParaRPr>
          </a:p>
        </p:txBody>
      </p:sp>
      <p:pic>
        <p:nvPicPr>
          <p:cNvPr id="207" name="Google Shape;207;p27"/>
          <p:cNvPicPr preferRelativeResize="0"/>
          <p:nvPr/>
        </p:nvPicPr>
        <p:blipFill>
          <a:blip r:embed="rId3">
            <a:alphaModFix/>
          </a:blip>
          <a:stretch>
            <a:fillRect/>
          </a:stretch>
        </p:blipFill>
        <p:spPr>
          <a:xfrm>
            <a:off x="5738725" y="2795216"/>
            <a:ext cx="2882832" cy="1921888"/>
          </a:xfrm>
          <a:prstGeom prst="rect">
            <a:avLst/>
          </a:prstGeom>
          <a:noFill/>
          <a:ln>
            <a:noFill/>
          </a:ln>
        </p:spPr>
      </p:pic>
      <p:pic>
        <p:nvPicPr>
          <p:cNvPr id="208" name="Google Shape;208;p27"/>
          <p:cNvPicPr preferRelativeResize="0"/>
          <p:nvPr/>
        </p:nvPicPr>
        <p:blipFill>
          <a:blip r:embed="rId4">
            <a:alphaModFix/>
          </a:blip>
          <a:stretch>
            <a:fillRect/>
          </a:stretch>
        </p:blipFill>
        <p:spPr>
          <a:xfrm>
            <a:off x="5479400" y="838480"/>
            <a:ext cx="3540400" cy="12565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28"/>
          <p:cNvSpPr txBox="1"/>
          <p:nvPr/>
        </p:nvSpPr>
        <p:spPr>
          <a:xfrm>
            <a:off x="164425" y="696600"/>
            <a:ext cx="5171100" cy="3694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36550" lvl="0" marL="457200" marR="0" rtl="0" algn="l">
              <a:lnSpc>
                <a:spcPct val="115000"/>
              </a:lnSpc>
              <a:spcBef>
                <a:spcPts val="0"/>
              </a:spcBef>
              <a:spcAft>
                <a:spcPts val="0"/>
              </a:spcAft>
              <a:buClr>
                <a:schemeClr val="lt1"/>
              </a:buClr>
              <a:buSzPts val="1700"/>
              <a:buFont typeface="Cousine"/>
              <a:buChar char="●"/>
            </a:pPr>
            <a:r>
              <a:rPr lang="en" sz="1500">
                <a:solidFill>
                  <a:schemeClr val="lt1"/>
                </a:solidFill>
                <a:latin typeface="Cousine"/>
                <a:ea typeface="Cousine"/>
                <a:cs typeface="Cousine"/>
                <a:sym typeface="Cousine"/>
              </a:rPr>
              <a:t>Some of our competitors in this industry would be gofundme and other fundraising organizations.</a:t>
            </a:r>
            <a:endParaRPr sz="1500">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rPr lang="en" sz="1500">
                <a:solidFill>
                  <a:schemeClr val="lt1"/>
                </a:solidFill>
                <a:latin typeface="Cousine"/>
                <a:ea typeface="Cousine"/>
                <a:cs typeface="Cousine"/>
                <a:sym typeface="Cousine"/>
              </a:rPr>
              <a:t> </a:t>
            </a:r>
            <a:endParaRPr sz="1500">
              <a:solidFill>
                <a:schemeClr val="lt1"/>
              </a:solidFill>
              <a:latin typeface="Cousine"/>
              <a:ea typeface="Cousine"/>
              <a:cs typeface="Cousine"/>
              <a:sym typeface="Cousine"/>
            </a:endParaRPr>
          </a:p>
          <a:p>
            <a:pPr indent="-323850" lvl="0" marL="457200" marR="0" rtl="0" algn="l">
              <a:lnSpc>
                <a:spcPct val="115000"/>
              </a:lnSpc>
              <a:spcBef>
                <a:spcPts val="1000"/>
              </a:spcBef>
              <a:spcAft>
                <a:spcPts val="0"/>
              </a:spcAft>
              <a:buClr>
                <a:schemeClr val="lt1"/>
              </a:buClr>
              <a:buSzPts val="1500"/>
              <a:buFont typeface="Cousine"/>
              <a:buChar char="●"/>
            </a:pPr>
            <a:r>
              <a:rPr lang="en" sz="1500">
                <a:solidFill>
                  <a:schemeClr val="lt1"/>
                </a:solidFill>
                <a:latin typeface="Cousine"/>
                <a:ea typeface="Cousine"/>
                <a:cs typeface="Cousine"/>
                <a:sym typeface="Cousine"/>
              </a:rPr>
              <a:t>What makes us unique is our focus we focus on specifically fundraising for students and having it done through big corporations. We also incentive them with the thought of the good PR they will receive but also being able to save a lot of money on tax </a:t>
            </a:r>
            <a:r>
              <a:rPr lang="en" sz="1500">
                <a:solidFill>
                  <a:schemeClr val="lt1"/>
                </a:solidFill>
                <a:latin typeface="Cousine"/>
                <a:ea typeface="Cousine"/>
                <a:cs typeface="Cousine"/>
                <a:sym typeface="Cousine"/>
              </a:rPr>
              <a:t>write offs.</a:t>
            </a:r>
            <a:endParaRPr sz="1500">
              <a:solidFill>
                <a:schemeClr val="lt1"/>
              </a:solidFill>
              <a:latin typeface="Cousine"/>
              <a:ea typeface="Cousine"/>
              <a:cs typeface="Cousine"/>
              <a:sym typeface="Cousine"/>
            </a:endParaRPr>
          </a:p>
          <a:p>
            <a:pPr indent="0" lvl="0" marL="914400" marR="0" rtl="0" algn="l">
              <a:lnSpc>
                <a:spcPct val="115000"/>
              </a:lnSpc>
              <a:spcBef>
                <a:spcPts val="1000"/>
              </a:spcBef>
              <a:spcAft>
                <a:spcPts val="1000"/>
              </a:spcAft>
              <a:buNone/>
            </a:pPr>
            <a:r>
              <a:t/>
            </a:r>
            <a:endParaRPr sz="1100">
              <a:solidFill>
                <a:schemeClr val="dk1"/>
              </a:solidFill>
              <a:latin typeface="Cousine"/>
              <a:ea typeface="Cousine"/>
              <a:cs typeface="Cousine"/>
              <a:sym typeface="Cousine"/>
            </a:endParaRPr>
          </a:p>
        </p:txBody>
      </p:sp>
      <p:sp>
        <p:nvSpPr>
          <p:cNvPr id="215" name="Google Shape;215;p28"/>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216" name="Google Shape;216;p28"/>
          <p:cNvSpPr txBox="1"/>
          <p:nvPr/>
        </p:nvSpPr>
        <p:spPr>
          <a:xfrm>
            <a:off x="301750" y="142500"/>
            <a:ext cx="7900500" cy="4002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Cousine"/>
                <a:ea typeface="Cousine"/>
                <a:cs typeface="Cousine"/>
                <a:sym typeface="Cousine"/>
              </a:rPr>
              <a:t>Competitors + What Makes Us Unique</a:t>
            </a:r>
            <a:endParaRPr sz="1700">
              <a:solidFill>
                <a:schemeClr val="lt1"/>
              </a:solidFill>
              <a:latin typeface="Cousine"/>
              <a:ea typeface="Cousine"/>
              <a:cs typeface="Cousine"/>
              <a:sym typeface="Cousine"/>
            </a:endParaRPr>
          </a:p>
        </p:txBody>
      </p:sp>
      <p:pic>
        <p:nvPicPr>
          <p:cNvPr id="217" name="Google Shape;217;p28"/>
          <p:cNvPicPr preferRelativeResize="0"/>
          <p:nvPr/>
        </p:nvPicPr>
        <p:blipFill>
          <a:blip r:embed="rId3">
            <a:alphaModFix/>
          </a:blip>
          <a:stretch>
            <a:fillRect/>
          </a:stretch>
        </p:blipFill>
        <p:spPr>
          <a:xfrm>
            <a:off x="5480575" y="1195625"/>
            <a:ext cx="3503675" cy="24915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29"/>
          <p:cNvSpPr txBox="1"/>
          <p:nvPr/>
        </p:nvSpPr>
        <p:spPr>
          <a:xfrm>
            <a:off x="219600" y="76925"/>
            <a:ext cx="89244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sine"/>
                <a:ea typeface="Cousine"/>
                <a:cs typeface="Cousine"/>
                <a:sym typeface="Cousine"/>
              </a:rPr>
              <a:t>References</a:t>
            </a:r>
            <a:r>
              <a:rPr lang="en">
                <a:latin typeface="Cousine"/>
                <a:ea typeface="Cousine"/>
                <a:cs typeface="Cousine"/>
                <a:sym typeface="Cousine"/>
              </a:rPr>
              <a:t>: Slide 1-5</a:t>
            </a:r>
            <a:endParaRPr>
              <a:latin typeface="Cousine"/>
              <a:ea typeface="Cousine"/>
              <a:cs typeface="Cousine"/>
              <a:sym typeface="Cousine"/>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dk1"/>
                </a:solidFill>
              </a:rPr>
              <a:t>AppStudio. (2022, February 15). </a:t>
            </a:r>
            <a:r>
              <a:rPr i="1" lang="en" sz="900">
                <a:solidFill>
                  <a:schemeClr val="dk1"/>
                </a:solidFill>
              </a:rPr>
              <a:t>Successful fintech startup ideas to consider in 2022</a:t>
            </a:r>
            <a:r>
              <a:rPr lang="en" sz="900">
                <a:solidFill>
                  <a:schemeClr val="dk1"/>
                </a:solidFill>
              </a:rPr>
              <a:t>. AppStudio. Retrieved November 20, 2022, from https://www.appstudio.ca/blog/successful-fintech-startup-ideas/#Crowdfunding_Applications    [4]</a:t>
            </a:r>
            <a:endParaRPr sz="900">
              <a:solidFill>
                <a:schemeClr val="dk1"/>
              </a:solidFill>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dk1"/>
                </a:solidFill>
              </a:rPr>
              <a:t>Bulger, Z., &amp; Rouen, E. (2022, July 15). </a:t>
            </a:r>
            <a:r>
              <a:rPr i="1" lang="en" sz="900">
                <a:solidFill>
                  <a:schemeClr val="dk1"/>
                </a:solidFill>
              </a:rPr>
              <a:t>How fintech can deliver on its social impact promises</a:t>
            </a:r>
            <a:r>
              <a:rPr lang="en" sz="900">
                <a:solidFill>
                  <a:schemeClr val="dk1"/>
                </a:solidFill>
              </a:rPr>
              <a:t>. Harvard Business Review. Retrieved November 27, 2022, from https://hbr.org/2022/07/how-fintech-can-deliver-on-its-social-impact-promises  [3]</a:t>
            </a:r>
            <a:endParaRPr sz="900">
              <a:solidFill>
                <a:schemeClr val="dk1"/>
              </a:solidFill>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dk1"/>
                </a:solidFill>
              </a:rPr>
              <a:t>Croll, D. (2022, September 18). </a:t>
            </a:r>
            <a:r>
              <a:rPr i="1" lang="en" sz="900">
                <a:solidFill>
                  <a:schemeClr val="dk1"/>
                </a:solidFill>
              </a:rPr>
              <a:t>What is Social Finance?</a:t>
            </a:r>
            <a:r>
              <a:rPr lang="en" sz="900">
                <a:solidFill>
                  <a:schemeClr val="dk1"/>
                </a:solidFill>
              </a:rPr>
              <a:t> Data in Finance. Retrieved November 25, 2022, from https://www.datainfinance.info/what-is-social-finance/  [2]</a:t>
            </a:r>
            <a:endParaRPr sz="900">
              <a:solidFill>
                <a:schemeClr val="dk1"/>
              </a:solidFill>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dk1"/>
                </a:solidFill>
              </a:rPr>
              <a:t>Jacobson Snyder, A. (2022, October 11). </a:t>
            </a:r>
            <a:r>
              <a:rPr i="1" lang="en" sz="900">
                <a:solidFill>
                  <a:schemeClr val="dk1"/>
                </a:solidFill>
              </a:rPr>
              <a:t>More than 3 in 4 Americans believe college is difficult to afford</a:t>
            </a:r>
            <a:r>
              <a:rPr lang="en" sz="900">
                <a:solidFill>
                  <a:schemeClr val="dk1"/>
                </a:solidFill>
              </a:rPr>
              <a:t>. Morning Consult. Retrieved November 22, 2022, from https://morningconsult.com/2022/10/11/college-affordability-student-loans-survey-data/</a:t>
            </a:r>
            <a:endParaRPr sz="9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900">
                <a:solidFill>
                  <a:schemeClr val="dk1"/>
                </a:solidFill>
              </a:rPr>
              <a:t>Kishore, K. (2022, September 30). </a:t>
            </a:r>
            <a:r>
              <a:rPr i="1" lang="en" sz="900">
                <a:solidFill>
                  <a:schemeClr val="dk1"/>
                </a:solidFill>
              </a:rPr>
              <a:t>Crowdfunding app development - cost and key features</a:t>
            </a:r>
            <a:r>
              <a:rPr lang="en" sz="900">
                <a:solidFill>
                  <a:schemeClr val="dk1"/>
                </a:solidFill>
              </a:rPr>
              <a:t>.      	OctalIT Blog. Retrieved November 22, 2022, from    https://www.octalsoftware.com/blog/crowdfunding-app-development/    [5]</a:t>
            </a:r>
            <a:endParaRPr sz="900">
              <a:solidFill>
                <a:schemeClr val="dk1"/>
              </a:solidFill>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dk1"/>
                </a:solidFill>
              </a:rPr>
              <a:t>Redlin, P. (2022, August 24). </a:t>
            </a:r>
            <a:r>
              <a:rPr i="1" lang="en" sz="900">
                <a:solidFill>
                  <a:schemeClr val="dk1"/>
                </a:solidFill>
              </a:rPr>
              <a:t>Students are worried about paying for college</a:t>
            </a:r>
            <a:r>
              <a:rPr lang="en" sz="900">
                <a:solidFill>
                  <a:schemeClr val="dk1"/>
                </a:solidFill>
              </a:rPr>
              <a:t>. Edvisors. Retrieved November 26, 2022, from https://www.edvisors.com/blog/students-are-worried-about-paying-for-college/</a:t>
            </a:r>
            <a:endParaRPr sz="900">
              <a:solidFill>
                <a:schemeClr val="dk1"/>
              </a:solidFill>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dk1"/>
                </a:solidFill>
              </a:rPr>
              <a:t>Stevanovic, I. (2022, March 17). </a:t>
            </a:r>
            <a:r>
              <a:rPr i="1" lang="en" sz="900">
                <a:solidFill>
                  <a:schemeClr val="dk1"/>
                </a:solidFill>
              </a:rPr>
              <a:t>40+ crucial crowdfunding stats in 2022</a:t>
            </a:r>
            <a:r>
              <a:rPr lang="en" sz="900">
                <a:solidFill>
                  <a:schemeClr val="dk1"/>
                </a:solidFill>
              </a:rPr>
              <a:t>. SmallBizGenius. Retrieved November 26, 2022, from</a:t>
            </a:r>
            <a:r>
              <a:rPr lang="en" sz="900">
                <a:solidFill>
                  <a:schemeClr val="dk1"/>
                </a:solidFill>
                <a:uFill>
                  <a:noFill/>
                </a:uFill>
                <a:hlinkClick r:id="rId3">
                  <a:extLst>
                    <a:ext uri="{A12FA001-AC4F-418D-AE19-62706E023703}">
                      <ahyp:hlinkClr val="tx"/>
                    </a:ext>
                  </a:extLst>
                </a:hlinkClick>
              </a:rPr>
              <a:t> </a:t>
            </a:r>
            <a:r>
              <a:rPr lang="en" sz="900" u="sng">
                <a:solidFill>
                  <a:schemeClr val="hlink"/>
                </a:solidFill>
                <a:hlinkClick r:id="rId4"/>
              </a:rPr>
              <a:t>https://www.smallbizgenius.net/by-the-numbers/crowdfunding-stats/</a:t>
            </a:r>
            <a:endParaRPr sz="900" u="sng">
              <a:solidFill>
                <a:schemeClr val="hlink"/>
              </a:solidFill>
            </a:endParaRPr>
          </a:p>
          <a:p>
            <a:pPr indent="-355600" lvl="0" marL="355600" rtl="0" algn="l">
              <a:lnSpc>
                <a:spcPct val="100000"/>
              </a:lnSpc>
              <a:spcBef>
                <a:spcPts val="1200"/>
              </a:spcBef>
              <a:spcAft>
                <a:spcPts val="0"/>
              </a:spcAft>
              <a:buNone/>
            </a:pPr>
            <a:r>
              <a:rPr lang="en" sz="900">
                <a:solidFill>
                  <a:schemeClr val="dk1"/>
                </a:solidFill>
              </a:rPr>
              <a:t>ESG. (n.d.). </a:t>
            </a:r>
            <a:r>
              <a:rPr i="1" lang="en" sz="900">
                <a:solidFill>
                  <a:schemeClr val="dk1"/>
                </a:solidFill>
              </a:rPr>
              <a:t>What is social responsibility to investors?</a:t>
            </a:r>
            <a:r>
              <a:rPr lang="en" sz="900">
                <a:solidFill>
                  <a:schemeClr val="dk1"/>
                </a:solidFill>
              </a:rPr>
              <a:t> ESG. Retrieved November 25, 2022, from https://www.esgthereport.com/what-is-social-responsibility-to-investors/ </a:t>
            </a:r>
            <a:endParaRPr>
              <a:latin typeface="Cousine"/>
              <a:ea typeface="Cousine"/>
              <a:cs typeface="Cousine"/>
              <a:sym typeface="Cousine"/>
            </a:endParaRPr>
          </a:p>
          <a:p>
            <a:pPr indent="0" lvl="0" marL="0" rtl="0" algn="l">
              <a:spcBef>
                <a:spcPts val="1200"/>
              </a:spcBef>
              <a:spcAft>
                <a:spcPts val="0"/>
              </a:spcAft>
              <a:buNone/>
            </a:pPr>
            <a:r>
              <a:rPr lang="en" sz="1200">
                <a:latin typeface="Cousine"/>
                <a:ea typeface="Cousine"/>
                <a:cs typeface="Cousine"/>
                <a:sym typeface="Cousine"/>
              </a:rPr>
              <a:t>I</a:t>
            </a:r>
            <a:r>
              <a:rPr lang="en" sz="1100">
                <a:latin typeface="Cousine"/>
                <a:ea typeface="Cousine"/>
                <a:cs typeface="Cousine"/>
                <a:sym typeface="Cousine"/>
              </a:rPr>
              <a:t>mages:</a:t>
            </a:r>
            <a:endParaRPr sz="1100">
              <a:latin typeface="Cousine"/>
              <a:ea typeface="Cousine"/>
              <a:cs typeface="Cousine"/>
              <a:sym typeface="Cousine"/>
            </a:endParaRPr>
          </a:p>
          <a:p>
            <a:pPr indent="0" lvl="0" marL="0" rtl="0" algn="l">
              <a:spcBef>
                <a:spcPts val="0"/>
              </a:spcBef>
              <a:spcAft>
                <a:spcPts val="0"/>
              </a:spcAft>
              <a:buNone/>
            </a:pPr>
            <a:r>
              <a:rPr lang="en" sz="1100">
                <a:latin typeface="Cousine"/>
                <a:ea typeface="Cousine"/>
                <a:cs typeface="Cousine"/>
                <a:sym typeface="Cousine"/>
              </a:rPr>
              <a:t>[1]</a:t>
            </a:r>
            <a:r>
              <a:rPr lang="en" sz="800" u="sng">
                <a:solidFill>
                  <a:schemeClr val="hlink"/>
                </a:solidFill>
                <a:hlinkClick r:id="rId5"/>
              </a:rPr>
              <a:t>9 Tips for Starting a Successful Crowdfunding Campaign (ideaplotting.com)</a:t>
            </a:r>
            <a:r>
              <a:rPr lang="en" sz="1100">
                <a:latin typeface="Cousine"/>
                <a:ea typeface="Cousine"/>
                <a:cs typeface="Cousine"/>
                <a:sym typeface="Cousine"/>
              </a:rPr>
              <a:t>   </a:t>
            </a:r>
            <a:endParaRPr sz="1100">
              <a:latin typeface="Cousine"/>
              <a:ea typeface="Cousine"/>
              <a:cs typeface="Cousine"/>
              <a:sym typeface="Cousine"/>
            </a:endParaRPr>
          </a:p>
          <a:p>
            <a:pPr indent="0" lvl="0" marL="0" rtl="0" algn="l">
              <a:spcBef>
                <a:spcPts val="0"/>
              </a:spcBef>
              <a:spcAft>
                <a:spcPts val="0"/>
              </a:spcAft>
              <a:buNone/>
            </a:pPr>
            <a:r>
              <a:rPr lang="en" sz="1100">
                <a:latin typeface="Cousine"/>
                <a:ea typeface="Cousine"/>
                <a:cs typeface="Cousine"/>
                <a:sym typeface="Cousine"/>
              </a:rPr>
              <a:t>[2]</a:t>
            </a:r>
            <a:r>
              <a:rPr lang="en" sz="800" u="sng">
                <a:solidFill>
                  <a:schemeClr val="hlink"/>
                </a:solidFill>
                <a:hlinkClick r:id="rId6"/>
              </a:rPr>
              <a:t>More Than 3 in 4 Americans Believe College Is Difficult to Afford - Morning Consult</a:t>
            </a:r>
            <a:r>
              <a:rPr lang="en" sz="1100">
                <a:latin typeface="Cousine"/>
                <a:ea typeface="Cousine"/>
                <a:cs typeface="Cousine"/>
                <a:sym typeface="Cousine"/>
              </a:rPr>
              <a:t> </a:t>
            </a:r>
            <a:endParaRPr sz="1100">
              <a:latin typeface="Cousine"/>
              <a:ea typeface="Cousine"/>
              <a:cs typeface="Cousine"/>
              <a:sym typeface="Cousine"/>
            </a:endParaRPr>
          </a:p>
          <a:p>
            <a:pPr indent="0" lvl="0" marL="0" rtl="0" algn="l">
              <a:spcBef>
                <a:spcPts val="0"/>
              </a:spcBef>
              <a:spcAft>
                <a:spcPts val="0"/>
              </a:spcAft>
              <a:buNone/>
            </a:pPr>
            <a:r>
              <a:rPr lang="en" sz="1100">
                <a:latin typeface="Cousine"/>
                <a:ea typeface="Cousine"/>
                <a:cs typeface="Cousine"/>
                <a:sym typeface="Cousine"/>
              </a:rPr>
              <a:t>[3]</a:t>
            </a:r>
            <a:r>
              <a:rPr lang="en" sz="800" u="sng">
                <a:solidFill>
                  <a:schemeClr val="hlink"/>
                </a:solidFill>
                <a:hlinkClick r:id="rId7"/>
              </a:rPr>
              <a:t>The Importance of Higher Education | Why Does It Matter? (gradehacker.com)</a:t>
            </a:r>
            <a:endParaRPr sz="1100">
              <a:latin typeface="Cousine"/>
              <a:ea typeface="Cousine"/>
              <a:cs typeface="Cousine"/>
              <a:sym typeface="Cousine"/>
            </a:endParaRPr>
          </a:p>
          <a:p>
            <a:pPr indent="0" lvl="0" marL="0" rtl="0" algn="l">
              <a:spcBef>
                <a:spcPts val="0"/>
              </a:spcBef>
              <a:spcAft>
                <a:spcPts val="0"/>
              </a:spcAft>
              <a:buNone/>
            </a:pPr>
            <a:r>
              <a:rPr lang="en" sz="1100">
                <a:latin typeface="Cousine"/>
                <a:ea typeface="Cousine"/>
                <a:cs typeface="Cousine"/>
                <a:sym typeface="Cousine"/>
              </a:rPr>
              <a:t>[4]</a:t>
            </a:r>
            <a:r>
              <a:rPr lang="en" sz="800" u="sng">
                <a:solidFill>
                  <a:schemeClr val="hlink"/>
                </a:solidFill>
                <a:hlinkClick r:id="rId8"/>
              </a:rPr>
              <a:t>What is Crowdfunding Investment? - MyMoneySouq Financial Blog</a:t>
            </a:r>
            <a:endParaRPr sz="1100">
              <a:latin typeface="Cousine"/>
              <a:ea typeface="Cousine"/>
              <a:cs typeface="Cousine"/>
              <a:sym typeface="Cousine"/>
            </a:endParaRPr>
          </a:p>
          <a:p>
            <a:pPr indent="0" lvl="0" marL="0" rtl="0" algn="l">
              <a:spcBef>
                <a:spcPts val="0"/>
              </a:spcBef>
              <a:spcAft>
                <a:spcPts val="0"/>
              </a:spcAft>
              <a:buNone/>
            </a:pPr>
            <a:r>
              <a:rPr lang="en" sz="1100">
                <a:latin typeface="Cousine"/>
                <a:ea typeface="Cousine"/>
                <a:cs typeface="Cousine"/>
                <a:sym typeface="Cousine"/>
              </a:rPr>
              <a:t>[5]</a:t>
            </a:r>
            <a:r>
              <a:rPr lang="en" sz="1100" u="sng">
                <a:solidFill>
                  <a:schemeClr val="hlink"/>
                </a:solidFill>
                <a:hlinkClick r:id="rId9"/>
              </a:rPr>
              <a:t>What is fintech and how is it changing financial products | Central Bank of Ireland | Central Bank of Ireland</a:t>
            </a:r>
            <a:endParaRPr>
              <a:latin typeface="Cousine"/>
              <a:ea typeface="Cousine"/>
              <a:cs typeface="Cousine"/>
              <a:sym typeface="Cousine"/>
            </a:endParaRPr>
          </a:p>
          <a:p>
            <a:pPr indent="0" lvl="0" marL="0" rtl="0" algn="l">
              <a:spcBef>
                <a:spcPts val="0"/>
              </a:spcBef>
              <a:spcAft>
                <a:spcPts val="0"/>
              </a:spcAft>
              <a:buNone/>
            </a:pPr>
            <a:r>
              <a:rPr lang="en" sz="1100">
                <a:latin typeface="Cousine"/>
                <a:ea typeface="Cousine"/>
                <a:cs typeface="Cousine"/>
                <a:sym typeface="Cousine"/>
              </a:rPr>
              <a:t>[6]</a:t>
            </a:r>
            <a:r>
              <a:rPr lang="en" sz="1100" u="sng">
                <a:solidFill>
                  <a:schemeClr val="hlink"/>
                </a:solidFill>
                <a:hlinkClick r:id="rId10"/>
              </a:rPr>
              <a:t>Most Successful Fintech Startup Ideas in 2022 (appstudio.ca)</a:t>
            </a:r>
            <a:endParaRPr>
              <a:latin typeface="Cousine"/>
              <a:ea typeface="Cousine"/>
              <a:cs typeface="Cousine"/>
              <a:sym typeface="Cousine"/>
            </a:endParaRPr>
          </a:p>
          <a:p>
            <a:pPr indent="0" lvl="0" marL="0" rtl="0" algn="l">
              <a:spcBef>
                <a:spcPts val="0"/>
              </a:spcBef>
              <a:spcAft>
                <a:spcPts val="0"/>
              </a:spcAft>
              <a:buNone/>
            </a:pPr>
            <a:r>
              <a:t/>
            </a:r>
            <a:endParaRPr>
              <a:latin typeface="Cousine"/>
              <a:ea typeface="Cousine"/>
              <a:cs typeface="Cousine"/>
              <a:sym typeface="Cousine"/>
            </a:endParaRPr>
          </a:p>
          <a:p>
            <a:pPr indent="0" lvl="0" marL="0" rtl="0" algn="l">
              <a:spcBef>
                <a:spcPts val="0"/>
              </a:spcBef>
              <a:spcAft>
                <a:spcPts val="0"/>
              </a:spcAft>
              <a:buNone/>
            </a:pPr>
            <a:r>
              <a:t/>
            </a:r>
            <a:endParaRPr>
              <a:latin typeface="Cousine"/>
              <a:ea typeface="Cousine"/>
              <a:cs typeface="Cousine"/>
              <a:sym typeface="Cousi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Social Finance?</a:t>
            </a:r>
            <a:endParaRPr/>
          </a:p>
        </p:txBody>
      </p:sp>
      <p:sp>
        <p:nvSpPr>
          <p:cNvPr id="72" name="Google Shape;72;p12"/>
          <p:cNvSpPr txBox="1"/>
          <p:nvPr/>
        </p:nvSpPr>
        <p:spPr>
          <a:xfrm>
            <a:off x="259050" y="3898188"/>
            <a:ext cx="8625900" cy="868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solidFill>
                  <a:schemeClr val="lt1"/>
                </a:solidFill>
                <a:latin typeface="Cousine"/>
                <a:ea typeface="Cousine"/>
                <a:cs typeface="Cousine"/>
                <a:sym typeface="Cousine"/>
              </a:rPr>
              <a:t>“Social finance is a term used to describe a range of financial products and services that have a social or environmental purpose”</a:t>
            </a:r>
            <a:r>
              <a:rPr lang="en" sz="800">
                <a:solidFill>
                  <a:schemeClr val="dk1"/>
                </a:solidFill>
                <a:latin typeface="Cousine"/>
                <a:ea typeface="Cousine"/>
                <a:cs typeface="Cousine"/>
                <a:sym typeface="Cousine"/>
              </a:rPr>
              <a:t>[2]</a:t>
            </a:r>
            <a:endParaRPr sz="900">
              <a:solidFill>
                <a:srgbClr val="FFFFFF"/>
              </a:solidFill>
              <a:latin typeface="Cousine"/>
              <a:ea typeface="Cousine"/>
              <a:cs typeface="Cousine"/>
              <a:sym typeface="Cousine"/>
            </a:endParaRPr>
          </a:p>
        </p:txBody>
      </p:sp>
      <p:sp>
        <p:nvSpPr>
          <p:cNvPr id="73" name="Google Shape;73;p12"/>
          <p:cNvSpPr txBox="1"/>
          <p:nvPr/>
        </p:nvSpPr>
        <p:spPr>
          <a:xfrm>
            <a:off x="259050" y="1010750"/>
            <a:ext cx="5528400" cy="2665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Inventors are looking for ways to finance their money and make an impact in society.</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They </a:t>
            </a:r>
            <a:r>
              <a:rPr lang="en" sz="1300">
                <a:solidFill>
                  <a:schemeClr val="lt1"/>
                </a:solidFill>
                <a:latin typeface="Cousine"/>
                <a:ea typeface="Cousine"/>
                <a:cs typeface="Cousine"/>
                <a:sym typeface="Cousine"/>
              </a:rPr>
              <a:t>believe</a:t>
            </a:r>
            <a:r>
              <a:rPr lang="en" sz="1300">
                <a:solidFill>
                  <a:schemeClr val="lt1"/>
                </a:solidFill>
                <a:latin typeface="Cousine"/>
                <a:ea typeface="Cousine"/>
                <a:cs typeface="Cousine"/>
                <a:sym typeface="Cousine"/>
              </a:rPr>
              <a:t> in social </a:t>
            </a:r>
            <a:r>
              <a:rPr lang="en" sz="1300">
                <a:solidFill>
                  <a:schemeClr val="lt1"/>
                </a:solidFill>
                <a:latin typeface="Cousine"/>
                <a:ea typeface="Cousine"/>
                <a:cs typeface="Cousine"/>
                <a:sym typeface="Cousine"/>
              </a:rPr>
              <a:t>responsibility</a:t>
            </a:r>
            <a:r>
              <a:rPr lang="en" sz="1300">
                <a:solidFill>
                  <a:schemeClr val="lt1"/>
                </a:solidFill>
                <a:latin typeface="Cousine"/>
                <a:ea typeface="Cousine"/>
                <a:cs typeface="Cousine"/>
                <a:sym typeface="Cousine"/>
              </a:rPr>
              <a:t> which is an obligation to take care of the needs and interest of society while </a:t>
            </a:r>
            <a:r>
              <a:rPr lang="en" sz="1300">
                <a:solidFill>
                  <a:schemeClr val="lt1"/>
                </a:solidFill>
                <a:latin typeface="Cousine"/>
                <a:ea typeface="Cousine"/>
                <a:cs typeface="Cousine"/>
                <a:sym typeface="Cousine"/>
              </a:rPr>
              <a:t>maximizing</a:t>
            </a:r>
            <a:r>
              <a:rPr lang="en" sz="1300">
                <a:solidFill>
                  <a:schemeClr val="lt1"/>
                </a:solidFill>
                <a:latin typeface="Cousine"/>
                <a:ea typeface="Cousine"/>
                <a:cs typeface="Cousine"/>
                <a:sym typeface="Cousine"/>
              </a:rPr>
              <a:t> shareholder value.</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A way to support and support change is through Social Finance</a:t>
            </a:r>
            <a:endParaRPr sz="1300">
              <a:solidFill>
                <a:schemeClr val="lt1"/>
              </a:solidFill>
              <a:latin typeface="Cousine"/>
              <a:ea typeface="Cousine"/>
              <a:cs typeface="Cousine"/>
              <a:sym typeface="Cousine"/>
            </a:endParaRPr>
          </a:p>
        </p:txBody>
      </p:sp>
      <p:sp>
        <p:nvSpPr>
          <p:cNvPr id="74" name="Google Shape;74;p1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 name="Google Shape;75;p12"/>
          <p:cNvPicPr preferRelativeResize="0"/>
          <p:nvPr/>
        </p:nvPicPr>
        <p:blipFill>
          <a:blip r:embed="rId3">
            <a:alphaModFix/>
          </a:blip>
          <a:stretch>
            <a:fillRect/>
          </a:stretch>
        </p:blipFill>
        <p:spPr>
          <a:xfrm>
            <a:off x="5969774" y="1039849"/>
            <a:ext cx="2859500" cy="2607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3"/>
          <p:cNvSpPr txBox="1"/>
          <p:nvPr>
            <p:ph idx="12" type="sldNum"/>
          </p:nvPr>
        </p:nvSpPr>
        <p:spPr>
          <a:xfrm>
            <a:off x="86755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 name="Google Shape;81;p13"/>
          <p:cNvSpPr txBox="1"/>
          <p:nvPr/>
        </p:nvSpPr>
        <p:spPr>
          <a:xfrm>
            <a:off x="274325" y="170700"/>
            <a:ext cx="796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Cousine"/>
                <a:ea typeface="Cousine"/>
                <a:cs typeface="Cousine"/>
                <a:sym typeface="Cousine"/>
              </a:rPr>
              <a:t>FINTECH MARKET AND ITS PRODUCTS</a:t>
            </a:r>
            <a:endParaRPr sz="2000">
              <a:solidFill>
                <a:schemeClr val="lt1"/>
              </a:solidFill>
              <a:latin typeface="Cousine"/>
              <a:ea typeface="Cousine"/>
              <a:cs typeface="Cousine"/>
              <a:sym typeface="Cousine"/>
            </a:endParaRPr>
          </a:p>
        </p:txBody>
      </p:sp>
      <p:sp>
        <p:nvSpPr>
          <p:cNvPr id="82" name="Google Shape;82;p13"/>
          <p:cNvSpPr txBox="1"/>
          <p:nvPr/>
        </p:nvSpPr>
        <p:spPr>
          <a:xfrm>
            <a:off x="632450" y="905250"/>
            <a:ext cx="53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pic>
        <p:nvPicPr>
          <p:cNvPr id="83" name="Google Shape;83;p13"/>
          <p:cNvPicPr preferRelativeResize="0"/>
          <p:nvPr/>
        </p:nvPicPr>
        <p:blipFill>
          <a:blip r:embed="rId3">
            <a:alphaModFix/>
          </a:blip>
          <a:stretch>
            <a:fillRect/>
          </a:stretch>
        </p:blipFill>
        <p:spPr>
          <a:xfrm>
            <a:off x="5664525" y="739500"/>
            <a:ext cx="3252375" cy="1797950"/>
          </a:xfrm>
          <a:prstGeom prst="rect">
            <a:avLst/>
          </a:prstGeom>
          <a:noFill/>
          <a:ln>
            <a:noFill/>
          </a:ln>
          <a:effectLst>
            <a:outerShdw blurRad="57150" rotWithShape="0" algn="bl" dir="5400000" dist="19050">
              <a:srgbClr val="000000">
                <a:alpha val="50000"/>
              </a:srgbClr>
            </a:outerShdw>
          </a:effectLst>
        </p:spPr>
      </p:pic>
      <p:sp>
        <p:nvSpPr>
          <p:cNvPr id="84" name="Google Shape;84;p13"/>
          <p:cNvSpPr txBox="1"/>
          <p:nvPr/>
        </p:nvSpPr>
        <p:spPr>
          <a:xfrm>
            <a:off x="178175" y="652275"/>
            <a:ext cx="5363100" cy="428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The Financial Technology (FinTech) Industry has seen enormous growth and has captured more impact-related investment funds than any other industry.</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It has attracted the attention of many stockholders who want to invest in new business ideas.</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The value of the FinTech companies in the United States generated 79 billion US dollars of value </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Some popular FinTech products (apps) are: digital banking, Investment, P2P Payment, Insurance, Money savings, Crypto exchange platform, RegTech Apps, and crowdfunding.</a:t>
            </a:r>
            <a:endParaRPr sz="1100">
              <a:solidFill>
                <a:schemeClr val="dk1"/>
              </a:solidFill>
              <a:latin typeface="Cousine"/>
              <a:ea typeface="Cousine"/>
              <a:cs typeface="Cousine"/>
              <a:sym typeface="Cousine"/>
            </a:endParaRPr>
          </a:p>
        </p:txBody>
      </p:sp>
      <p:pic>
        <p:nvPicPr>
          <p:cNvPr id="85" name="Google Shape;85;p13"/>
          <p:cNvPicPr preferRelativeResize="0"/>
          <p:nvPr/>
        </p:nvPicPr>
        <p:blipFill>
          <a:blip r:embed="rId4">
            <a:alphaModFix/>
          </a:blip>
          <a:stretch>
            <a:fillRect/>
          </a:stretch>
        </p:blipFill>
        <p:spPr>
          <a:xfrm>
            <a:off x="6836500" y="3927975"/>
            <a:ext cx="759260" cy="876300"/>
          </a:xfrm>
          <a:prstGeom prst="rect">
            <a:avLst/>
          </a:prstGeom>
          <a:noFill/>
          <a:ln>
            <a:noFill/>
          </a:ln>
          <a:effectLst>
            <a:outerShdw blurRad="57150" rotWithShape="0" algn="bl" dir="5400000" dist="19050">
              <a:srgbClr val="000000">
                <a:alpha val="50000"/>
              </a:srgbClr>
            </a:outerShdw>
          </a:effectLst>
        </p:spPr>
      </p:pic>
      <p:pic>
        <p:nvPicPr>
          <p:cNvPr id="86" name="Google Shape;86;p13"/>
          <p:cNvPicPr preferRelativeResize="0"/>
          <p:nvPr/>
        </p:nvPicPr>
        <p:blipFill>
          <a:blip r:embed="rId5">
            <a:alphaModFix/>
          </a:blip>
          <a:stretch>
            <a:fillRect/>
          </a:stretch>
        </p:blipFill>
        <p:spPr>
          <a:xfrm>
            <a:off x="7595125" y="2760650"/>
            <a:ext cx="1230025" cy="876300"/>
          </a:xfrm>
          <a:prstGeom prst="rect">
            <a:avLst/>
          </a:prstGeom>
          <a:noFill/>
          <a:ln>
            <a:noFill/>
          </a:ln>
          <a:effectLst>
            <a:outerShdw blurRad="57150" rotWithShape="0" algn="bl" dir="5400000" dist="19050">
              <a:srgbClr val="000000">
                <a:alpha val="50000"/>
              </a:srgbClr>
            </a:outerShdw>
          </a:effectLst>
        </p:spPr>
      </p:pic>
      <p:pic>
        <p:nvPicPr>
          <p:cNvPr id="87" name="Google Shape;87;p13"/>
          <p:cNvPicPr preferRelativeResize="0"/>
          <p:nvPr/>
        </p:nvPicPr>
        <p:blipFill>
          <a:blip r:embed="rId6">
            <a:alphaModFix/>
          </a:blip>
          <a:stretch>
            <a:fillRect/>
          </a:stretch>
        </p:blipFill>
        <p:spPr>
          <a:xfrm>
            <a:off x="7711625" y="3860150"/>
            <a:ext cx="1113528" cy="726225"/>
          </a:xfrm>
          <a:prstGeom prst="rect">
            <a:avLst/>
          </a:prstGeom>
          <a:noFill/>
          <a:ln>
            <a:noFill/>
          </a:ln>
          <a:effectLst>
            <a:outerShdw blurRad="57150" rotWithShape="0" algn="bl" dir="5400000" dist="19050">
              <a:srgbClr val="000000">
                <a:alpha val="50000"/>
              </a:srgbClr>
            </a:outerShdw>
          </a:effectLst>
        </p:spPr>
      </p:pic>
      <p:pic>
        <p:nvPicPr>
          <p:cNvPr id="88" name="Google Shape;88;p13"/>
          <p:cNvPicPr preferRelativeResize="0"/>
          <p:nvPr/>
        </p:nvPicPr>
        <p:blipFill>
          <a:blip r:embed="rId7">
            <a:alphaModFix/>
          </a:blip>
          <a:stretch>
            <a:fillRect/>
          </a:stretch>
        </p:blipFill>
        <p:spPr>
          <a:xfrm>
            <a:off x="5664525" y="3860149"/>
            <a:ext cx="1056099" cy="876300"/>
          </a:xfrm>
          <a:prstGeom prst="rect">
            <a:avLst/>
          </a:prstGeom>
          <a:noFill/>
          <a:ln>
            <a:noFill/>
          </a:ln>
          <a:effectLst>
            <a:outerShdw blurRad="57150" rotWithShape="0" algn="bl" dir="5400000" dist="19050">
              <a:srgbClr val="000000">
                <a:alpha val="50000"/>
              </a:srgbClr>
            </a:outerShdw>
          </a:effectLst>
        </p:spPr>
      </p:pic>
      <p:pic>
        <p:nvPicPr>
          <p:cNvPr id="89" name="Google Shape;89;p13"/>
          <p:cNvPicPr preferRelativeResize="0"/>
          <p:nvPr/>
        </p:nvPicPr>
        <p:blipFill>
          <a:blip r:embed="rId8">
            <a:alphaModFix/>
          </a:blip>
          <a:stretch>
            <a:fillRect/>
          </a:stretch>
        </p:blipFill>
        <p:spPr>
          <a:xfrm>
            <a:off x="5693675" y="2677400"/>
            <a:ext cx="1591049" cy="1042800"/>
          </a:xfrm>
          <a:prstGeom prst="rect">
            <a:avLst/>
          </a:prstGeom>
          <a:noFill/>
          <a:ln>
            <a:noFill/>
          </a:ln>
          <a:effectLst>
            <a:outerShdw blurRad="57150" rotWithShape="0" algn="bl" dir="5400000" dist="19050">
              <a:srgbClr val="000000">
                <a:alpha val="50000"/>
              </a:srgbClr>
            </a:outerShdw>
          </a:effectLst>
        </p:spPr>
      </p:pic>
      <p:sp>
        <p:nvSpPr>
          <p:cNvPr id="90" name="Google Shape;90;p13"/>
          <p:cNvSpPr txBox="1"/>
          <p:nvPr/>
        </p:nvSpPr>
        <p:spPr>
          <a:xfrm>
            <a:off x="8601450" y="2229650"/>
            <a:ext cx="94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ousine"/>
                <a:ea typeface="Cousine"/>
                <a:cs typeface="Cousine"/>
                <a:sym typeface="Cousine"/>
              </a:rPr>
              <a:t>[5]</a:t>
            </a:r>
            <a:endParaRPr sz="800">
              <a:solidFill>
                <a:schemeClr val="lt1"/>
              </a:solidFill>
              <a:latin typeface="Cousine"/>
              <a:ea typeface="Cousine"/>
              <a:cs typeface="Cousine"/>
              <a:sym typeface="Cousine"/>
            </a:endParaRPr>
          </a:p>
        </p:txBody>
      </p:sp>
      <p:sp>
        <p:nvSpPr>
          <p:cNvPr id="91" name="Google Shape;91;p13"/>
          <p:cNvSpPr txBox="1"/>
          <p:nvPr/>
        </p:nvSpPr>
        <p:spPr>
          <a:xfrm>
            <a:off x="8601450" y="44964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ousine"/>
                <a:ea typeface="Cousine"/>
                <a:cs typeface="Cousine"/>
                <a:sym typeface="Cousine"/>
              </a:rPr>
              <a:t>[5]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4"/>
          <p:cNvSpPr txBox="1"/>
          <p:nvPr/>
        </p:nvSpPr>
        <p:spPr>
          <a:xfrm>
            <a:off x="205250" y="957925"/>
            <a:ext cx="2958000" cy="2786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lnSpc>
                <a:spcPct val="200000"/>
              </a:lnSpc>
              <a:spcBef>
                <a:spcPts val="0"/>
              </a:spcBef>
              <a:spcAft>
                <a:spcPts val="0"/>
              </a:spcAft>
              <a:buNone/>
            </a:pPr>
            <a:r>
              <a:rPr lang="en" sz="1300">
                <a:solidFill>
                  <a:schemeClr val="lt1"/>
                </a:solidFill>
                <a:latin typeface="Cousine"/>
                <a:ea typeface="Cousine"/>
                <a:cs typeface="Cousine"/>
                <a:sym typeface="Cousine"/>
              </a:rPr>
              <a:t>A promising investment trend to focus on is crowdfunding. Through crowdfunding, people can raise money with the help of friends, family, individual investors, or customers.</a:t>
            </a:r>
            <a:endParaRPr sz="1500">
              <a:latin typeface="Cousine"/>
              <a:ea typeface="Cousine"/>
              <a:cs typeface="Cousine"/>
              <a:sym typeface="Cousine"/>
            </a:endParaRPr>
          </a:p>
        </p:txBody>
      </p:sp>
      <p:pic>
        <p:nvPicPr>
          <p:cNvPr id="98" name="Google Shape;98;p14"/>
          <p:cNvPicPr preferRelativeResize="0"/>
          <p:nvPr/>
        </p:nvPicPr>
        <p:blipFill>
          <a:blip r:embed="rId3">
            <a:alphaModFix/>
          </a:blip>
          <a:stretch>
            <a:fillRect/>
          </a:stretch>
        </p:blipFill>
        <p:spPr>
          <a:xfrm>
            <a:off x="3328700" y="509025"/>
            <a:ext cx="5655549" cy="3770376"/>
          </a:xfrm>
          <a:prstGeom prst="rect">
            <a:avLst/>
          </a:prstGeom>
          <a:noFill/>
          <a:ln>
            <a:noFill/>
          </a:ln>
          <a:effectLst>
            <a:outerShdw blurRad="57150" rotWithShape="0" algn="bl" dir="5400000" dist="19050">
              <a:srgbClr val="000000">
                <a:alpha val="50000"/>
              </a:srgbClr>
            </a:outerShdw>
          </a:effectLst>
        </p:spPr>
      </p:pic>
      <p:sp>
        <p:nvSpPr>
          <p:cNvPr id="99" name="Google Shape;99;p14"/>
          <p:cNvSpPr txBox="1"/>
          <p:nvPr/>
        </p:nvSpPr>
        <p:spPr>
          <a:xfrm>
            <a:off x="274325" y="4279400"/>
            <a:ext cx="8490300" cy="11391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Cousine"/>
                <a:ea typeface="Cousine"/>
                <a:cs typeface="Cousine"/>
                <a:sym typeface="Cousine"/>
              </a:rPr>
              <a:t> The market of crowdfunding is expected to reach $300 billion by 2025, and some projects are expected to generate 17.2 billion per year (Kishore, 2022).</a:t>
            </a:r>
            <a:endParaRPr sz="1500">
              <a:solidFill>
                <a:schemeClr val="dk1"/>
              </a:solidFill>
              <a:latin typeface="Cousine"/>
              <a:ea typeface="Cousine"/>
              <a:cs typeface="Cousine"/>
              <a:sym typeface="Cousine"/>
            </a:endParaRPr>
          </a:p>
          <a:p>
            <a:pPr indent="0" lvl="0" marL="0" rtl="0" algn="l">
              <a:spcBef>
                <a:spcPts val="0"/>
              </a:spcBef>
              <a:spcAft>
                <a:spcPts val="0"/>
              </a:spcAft>
              <a:buNone/>
            </a:pPr>
            <a:r>
              <a:t/>
            </a:r>
            <a:endParaRPr>
              <a:latin typeface="Cousine"/>
              <a:ea typeface="Cousine"/>
              <a:cs typeface="Cousine"/>
              <a:sym typeface="Cousine"/>
            </a:endParaRPr>
          </a:p>
        </p:txBody>
      </p:sp>
      <p:sp>
        <p:nvSpPr>
          <p:cNvPr id="100" name="Google Shape;100;p14"/>
          <p:cNvSpPr txBox="1"/>
          <p:nvPr/>
        </p:nvSpPr>
        <p:spPr>
          <a:xfrm>
            <a:off x="8632875" y="4032500"/>
            <a:ext cx="781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ousine"/>
                <a:ea typeface="Cousine"/>
                <a:cs typeface="Cousine"/>
                <a:sym typeface="Cousine"/>
              </a:rPr>
              <a:t>[4]</a:t>
            </a:r>
            <a:endParaRPr sz="800">
              <a:solidFill>
                <a:schemeClr val="lt1"/>
              </a:solidFill>
              <a:latin typeface="Cousine"/>
              <a:ea typeface="Cousine"/>
              <a:cs typeface="Cousine"/>
              <a:sym typeface="Cousi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5"/>
          <p:cNvSpPr txBox="1"/>
          <p:nvPr/>
        </p:nvSpPr>
        <p:spPr>
          <a:xfrm>
            <a:off x="164425" y="696600"/>
            <a:ext cx="5171100" cy="3889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11150" lvl="0" marL="457200" marR="0" rtl="0" algn="l">
              <a:lnSpc>
                <a:spcPct val="115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Americans believe college costs hold people back from pursuing higher education</a:t>
            </a:r>
            <a:endParaRPr sz="1300">
              <a:solidFill>
                <a:schemeClr val="lt1"/>
              </a:solidFill>
              <a:latin typeface="Cousine"/>
              <a:ea typeface="Cousine"/>
              <a:cs typeface="Cousine"/>
              <a:sym typeface="Cousine"/>
            </a:endParaRPr>
          </a:p>
          <a:p>
            <a:pPr indent="-311150" lvl="0" marL="457200" marR="0" rtl="0" algn="l">
              <a:lnSpc>
                <a:spcPct val="115000"/>
              </a:lnSpc>
              <a:spcBef>
                <a:spcPts val="100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In a survey done by the NORC, 75% cannot afford the cost of college 30%</a:t>
            </a:r>
            <a:endParaRPr sz="1300">
              <a:solidFill>
                <a:schemeClr val="lt1"/>
              </a:solidFill>
              <a:latin typeface="Cousine"/>
              <a:ea typeface="Cousine"/>
              <a:cs typeface="Cousine"/>
              <a:sym typeface="Cousine"/>
            </a:endParaRPr>
          </a:p>
          <a:p>
            <a:pPr indent="-311150" lvl="0" marL="457200" marR="0" rtl="0" algn="l">
              <a:lnSpc>
                <a:spcPct val="115000"/>
              </a:lnSpc>
              <a:spcBef>
                <a:spcPts val="100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A big concern for students is student debt. Only 8% of students are confident that they will successfully be able to pay for college</a:t>
            </a:r>
            <a:endParaRPr sz="1300">
              <a:solidFill>
                <a:schemeClr val="lt1"/>
              </a:solidFill>
              <a:latin typeface="Cousine"/>
              <a:ea typeface="Cousine"/>
              <a:cs typeface="Cousine"/>
              <a:sym typeface="Cousine"/>
            </a:endParaRPr>
          </a:p>
          <a:p>
            <a:pPr indent="-311150" lvl="0" marL="457200" marR="0" rtl="0" algn="l">
              <a:lnSpc>
                <a:spcPct val="115000"/>
              </a:lnSpc>
              <a:spcBef>
                <a:spcPts val="100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Grants and scholarships are available to help fund educational costs however it is not enough</a:t>
            </a:r>
            <a:endParaRPr sz="1300">
              <a:solidFill>
                <a:schemeClr val="lt1"/>
              </a:solidFill>
              <a:latin typeface="Cousine"/>
              <a:ea typeface="Cousine"/>
              <a:cs typeface="Cousine"/>
              <a:sym typeface="Cousine"/>
            </a:endParaRPr>
          </a:p>
          <a:p>
            <a:pPr indent="-311150" lvl="0" marL="457200" marR="0" rtl="0" algn="l">
              <a:lnSpc>
                <a:spcPct val="115000"/>
              </a:lnSpc>
              <a:spcBef>
                <a:spcPts val="1000"/>
              </a:spcBef>
              <a:spcAft>
                <a:spcPts val="1000"/>
              </a:spcAft>
              <a:buClr>
                <a:schemeClr val="lt1"/>
              </a:buClr>
              <a:buSzPts val="1300"/>
              <a:buFont typeface="Cousine"/>
              <a:buChar char="●"/>
            </a:pPr>
            <a:r>
              <a:rPr lang="en" sz="1300">
                <a:solidFill>
                  <a:schemeClr val="lt1"/>
                </a:solidFill>
                <a:latin typeface="Cousine"/>
                <a:ea typeface="Cousine"/>
                <a:cs typeface="Cousine"/>
                <a:sym typeface="Cousine"/>
              </a:rPr>
              <a:t>40% of crowdfunding investments are focused on business and entrepreneurship, while only 20% focus on social causes (Stevanovic, 2022).</a:t>
            </a:r>
            <a:r>
              <a:rPr lang="en" sz="1100">
                <a:solidFill>
                  <a:schemeClr val="dk1"/>
                </a:solidFill>
                <a:latin typeface="Cousine"/>
                <a:ea typeface="Cousine"/>
                <a:cs typeface="Cousine"/>
                <a:sym typeface="Cousine"/>
              </a:rPr>
              <a:t> </a:t>
            </a:r>
            <a:endParaRPr sz="1100">
              <a:solidFill>
                <a:schemeClr val="dk1"/>
              </a:solidFill>
            </a:endParaRPr>
          </a:p>
        </p:txBody>
      </p:sp>
      <p:pic>
        <p:nvPicPr>
          <p:cNvPr id="107" name="Google Shape;107;p15"/>
          <p:cNvPicPr preferRelativeResize="0"/>
          <p:nvPr/>
        </p:nvPicPr>
        <p:blipFill>
          <a:blip r:embed="rId3">
            <a:alphaModFix/>
          </a:blip>
          <a:stretch>
            <a:fillRect/>
          </a:stretch>
        </p:blipFill>
        <p:spPr>
          <a:xfrm>
            <a:off x="5453000" y="619650"/>
            <a:ext cx="3400875" cy="2136775"/>
          </a:xfrm>
          <a:prstGeom prst="rect">
            <a:avLst/>
          </a:prstGeom>
          <a:noFill/>
          <a:ln>
            <a:noFill/>
          </a:ln>
          <a:effectLst>
            <a:outerShdw blurRad="57150" rotWithShape="0" algn="bl" dir="5400000" dist="19050">
              <a:srgbClr val="000000">
                <a:alpha val="50000"/>
              </a:srgbClr>
            </a:outerShdw>
          </a:effectLst>
        </p:spPr>
      </p:pic>
      <p:sp>
        <p:nvSpPr>
          <p:cNvPr id="108" name="Google Shape;108;p15"/>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109" name="Google Shape;109;p15"/>
          <p:cNvSpPr txBox="1"/>
          <p:nvPr/>
        </p:nvSpPr>
        <p:spPr>
          <a:xfrm>
            <a:off x="301750" y="142500"/>
            <a:ext cx="79005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lt1"/>
                </a:solidFill>
                <a:latin typeface="Cousine"/>
                <a:ea typeface="Cousine"/>
                <a:cs typeface="Cousine"/>
                <a:sym typeface="Cousine"/>
              </a:rPr>
              <a:t>EDUCATION A MARKET TO FOCUS ON!</a:t>
            </a:r>
            <a:endParaRPr>
              <a:latin typeface="Cousine"/>
              <a:ea typeface="Cousine"/>
              <a:cs typeface="Cousine"/>
              <a:sym typeface="Cousine"/>
            </a:endParaRPr>
          </a:p>
        </p:txBody>
      </p:sp>
      <p:pic>
        <p:nvPicPr>
          <p:cNvPr id="110" name="Google Shape;110;p15"/>
          <p:cNvPicPr preferRelativeResize="0"/>
          <p:nvPr/>
        </p:nvPicPr>
        <p:blipFill>
          <a:blip r:embed="rId4">
            <a:alphaModFix/>
          </a:blip>
          <a:stretch>
            <a:fillRect/>
          </a:stretch>
        </p:blipFill>
        <p:spPr>
          <a:xfrm>
            <a:off x="5453000" y="2946025"/>
            <a:ext cx="3345225" cy="2000990"/>
          </a:xfrm>
          <a:prstGeom prst="rect">
            <a:avLst/>
          </a:prstGeom>
          <a:noFill/>
          <a:ln>
            <a:noFill/>
          </a:ln>
          <a:effectLst>
            <a:outerShdw blurRad="57150" rotWithShape="0" algn="bl" dir="5400000" dist="19050">
              <a:srgbClr val="000000">
                <a:alpha val="50000"/>
              </a:srgbClr>
            </a:outerShdw>
          </a:effectLst>
        </p:spPr>
      </p:pic>
      <p:sp>
        <p:nvSpPr>
          <p:cNvPr id="111" name="Google Shape;111;p15"/>
          <p:cNvSpPr txBox="1"/>
          <p:nvPr/>
        </p:nvSpPr>
        <p:spPr>
          <a:xfrm>
            <a:off x="8424750" y="2540900"/>
            <a:ext cx="559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ousine"/>
                <a:ea typeface="Cousine"/>
                <a:cs typeface="Cousine"/>
                <a:sym typeface="Cousine"/>
              </a:rPr>
              <a:t>[2]</a:t>
            </a:r>
            <a:endParaRPr sz="900">
              <a:latin typeface="Cousine"/>
              <a:ea typeface="Cousine"/>
              <a:cs typeface="Cousine"/>
              <a:sym typeface="Cousine"/>
            </a:endParaRPr>
          </a:p>
        </p:txBody>
      </p:sp>
      <p:sp>
        <p:nvSpPr>
          <p:cNvPr id="112" name="Google Shape;112;p15"/>
          <p:cNvSpPr txBox="1"/>
          <p:nvPr/>
        </p:nvSpPr>
        <p:spPr>
          <a:xfrm>
            <a:off x="8424750" y="4641575"/>
            <a:ext cx="115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ousine"/>
                <a:ea typeface="Cousine"/>
                <a:cs typeface="Cousine"/>
                <a:sym typeface="Cousine"/>
              </a:rPr>
              <a:t>[3]</a:t>
            </a:r>
            <a:endParaRPr sz="900">
              <a:latin typeface="Cousine"/>
              <a:ea typeface="Cousine"/>
              <a:cs typeface="Cousine"/>
              <a:sym typeface="Cousi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idx="4294967295" type="ctrTitle"/>
          </p:nvPr>
        </p:nvSpPr>
        <p:spPr>
          <a:xfrm>
            <a:off x="685800" y="2811715"/>
            <a:ext cx="77724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t>RAINCOAT</a:t>
            </a:r>
            <a:endParaRPr b="1" sz="6000"/>
          </a:p>
        </p:txBody>
      </p:sp>
      <p:sp>
        <p:nvSpPr>
          <p:cNvPr id="118" name="Google Shape;118;p16"/>
          <p:cNvSpPr txBox="1"/>
          <p:nvPr>
            <p:ph idx="4294967295" type="subTitle"/>
          </p:nvPr>
        </p:nvSpPr>
        <p:spPr>
          <a:xfrm>
            <a:off x="568350" y="3724700"/>
            <a:ext cx="80073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700"/>
              <a:t>An innovative use of social finance to make academic scholarship more accessible for deserving students in need.</a:t>
            </a:r>
            <a:endParaRPr sz="1700"/>
          </a:p>
        </p:txBody>
      </p:sp>
      <p:sp>
        <p:nvSpPr>
          <p:cNvPr id="119" name="Google Shape;119;p1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16"/>
          <p:cNvPicPr preferRelativeResize="0"/>
          <p:nvPr/>
        </p:nvPicPr>
        <p:blipFill>
          <a:blip r:embed="rId3">
            <a:alphaModFix/>
          </a:blip>
          <a:stretch>
            <a:fillRect/>
          </a:stretch>
        </p:blipFill>
        <p:spPr>
          <a:xfrm>
            <a:off x="3065200" y="282275"/>
            <a:ext cx="3013600" cy="301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p>
        </p:txBody>
      </p:sp>
      <p:sp>
        <p:nvSpPr>
          <p:cNvPr id="126" name="Google Shape;126;p17"/>
          <p:cNvSpPr txBox="1"/>
          <p:nvPr>
            <p:ph idx="1" type="body"/>
          </p:nvPr>
        </p:nvSpPr>
        <p:spPr>
          <a:xfrm>
            <a:off x="343125" y="954900"/>
            <a:ext cx="8290800" cy="36390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sz="2000"/>
              <a:t>There are approximately 19 million students in the US pursuing higher education, each with their own unique stories, dreams, and aspirations. Every student’s journey is different and the financial gap for college tuition and fees remains apparent. Along with encouraging every student in their growth process, support through sufficient scholarship assistants to deserving students working towards their degree and giving back to the community w</a:t>
            </a:r>
            <a:r>
              <a:rPr lang="en" sz="2000"/>
              <a:t>ith their skills.</a:t>
            </a:r>
            <a:endParaRPr sz="2000"/>
          </a:p>
        </p:txBody>
      </p:sp>
      <p:sp>
        <p:nvSpPr>
          <p:cNvPr id="127" name="Google Shape;127;p1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VISION</a:t>
            </a:r>
            <a:endParaRPr/>
          </a:p>
        </p:txBody>
      </p:sp>
      <p:sp>
        <p:nvSpPr>
          <p:cNvPr id="133" name="Google Shape;133;p18"/>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Create a platform that allows students to showcase their current path on their career </a:t>
            </a:r>
            <a:r>
              <a:rPr lang="en"/>
              <a:t>journey in </a:t>
            </a:r>
            <a:endParaRPr/>
          </a:p>
          <a:p>
            <a:pPr indent="-381000" lvl="0" marL="457200" rtl="0" algn="l">
              <a:spcBef>
                <a:spcPts val="0"/>
              </a:spcBef>
              <a:spcAft>
                <a:spcPts val="0"/>
              </a:spcAft>
              <a:buSzPts val="2400"/>
              <a:buChar char="▪"/>
            </a:pPr>
            <a:r>
              <a:rPr lang="en"/>
              <a:t>Students can share their profiles anywhere and attract people to sponsor</a:t>
            </a:r>
            <a:endParaRPr/>
          </a:p>
          <a:p>
            <a:pPr indent="-381000" lvl="0" marL="457200" rtl="0" algn="l">
              <a:spcBef>
                <a:spcPts val="0"/>
              </a:spcBef>
              <a:spcAft>
                <a:spcPts val="0"/>
              </a:spcAft>
              <a:buSzPts val="2400"/>
              <a:buChar char="▪"/>
            </a:pPr>
            <a:r>
              <a:rPr lang="en"/>
              <a:t>Looking for consistency–supporters offer a set amount monthly in small increments</a:t>
            </a:r>
            <a:endParaRPr/>
          </a:p>
          <a:p>
            <a:pPr indent="-381000" lvl="0" marL="457200" rtl="0" algn="l">
              <a:spcBef>
                <a:spcPts val="0"/>
              </a:spcBef>
              <a:spcAft>
                <a:spcPts val="0"/>
              </a:spcAft>
              <a:buSzPts val="2400"/>
              <a:buChar char="▪"/>
            </a:pPr>
            <a:r>
              <a:rPr lang="en"/>
              <a:t>Seeks larger grants from corporations partnered with us</a:t>
            </a:r>
            <a:endParaRPr/>
          </a:p>
        </p:txBody>
      </p:sp>
      <p:sp>
        <p:nvSpPr>
          <p:cNvPr id="134" name="Google Shape;134;p1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a:t>
            </a:r>
            <a:endParaRPr/>
          </a:p>
        </p:txBody>
      </p:sp>
      <p:sp>
        <p:nvSpPr>
          <p:cNvPr id="140" name="Google Shape;140;p19"/>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Can be a </a:t>
            </a:r>
            <a:r>
              <a:rPr b="1" lang="en"/>
              <a:t>Student </a:t>
            </a:r>
            <a:r>
              <a:rPr lang="en"/>
              <a:t>or a </a:t>
            </a:r>
            <a:r>
              <a:rPr b="1" lang="en"/>
              <a:t>RainCoat </a:t>
            </a:r>
            <a:r>
              <a:rPr lang="en"/>
              <a:t>but there is overlap</a:t>
            </a:r>
            <a:endParaRPr/>
          </a:p>
          <a:p>
            <a:pPr indent="-381000" lvl="0" marL="457200" rtl="0" algn="l">
              <a:spcBef>
                <a:spcPts val="0"/>
              </a:spcBef>
              <a:spcAft>
                <a:spcPts val="0"/>
              </a:spcAft>
              <a:buSzPts val="2400"/>
              <a:buChar char="▪"/>
            </a:pPr>
            <a:r>
              <a:rPr lang="en"/>
              <a:t>Built for anyone that needs financial support in pursuing educations</a:t>
            </a:r>
            <a:endParaRPr/>
          </a:p>
          <a:p>
            <a:pPr indent="-381000" lvl="0" marL="457200" rtl="0" algn="l">
              <a:spcBef>
                <a:spcPts val="0"/>
              </a:spcBef>
              <a:spcAft>
                <a:spcPts val="0"/>
              </a:spcAft>
              <a:buSzPts val="2400"/>
              <a:buChar char="▪"/>
            </a:pPr>
            <a:r>
              <a:rPr lang="en"/>
              <a:t>Inclusivity to minority groups and people of a wide age range</a:t>
            </a:r>
            <a:endParaRPr/>
          </a:p>
          <a:p>
            <a:pPr indent="-381000" lvl="0" marL="457200" rtl="0" algn="l">
              <a:spcBef>
                <a:spcPts val="0"/>
              </a:spcBef>
              <a:spcAft>
                <a:spcPts val="0"/>
              </a:spcAft>
              <a:buSzPts val="2400"/>
              <a:buChar char="▪"/>
            </a:pPr>
            <a:r>
              <a:rPr lang="en"/>
              <a:t>Marketed in underserved areas to increase encouragement to pursue greater career</a:t>
            </a:r>
            <a:endParaRPr/>
          </a:p>
        </p:txBody>
      </p:sp>
      <p:sp>
        <p:nvSpPr>
          <p:cNvPr id="141" name="Google Shape;141;p1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lentine template">
  <a:themeElements>
    <a:clrScheme name="Custom 347">
      <a:dk1>
        <a:srgbClr val="000000"/>
      </a:dk1>
      <a:lt1>
        <a:srgbClr val="FFFFFF"/>
      </a:lt1>
      <a:dk2>
        <a:srgbClr val="565F6F"/>
      </a:dk2>
      <a:lt2>
        <a:srgbClr val="DFE3E9"/>
      </a:lt2>
      <a:accent1>
        <a:srgbClr val="4D98DB"/>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